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</p:sldMasterIdLst>
  <p:notesMasterIdLst>
    <p:notesMasterId r:id="rId37"/>
  </p:notesMasterIdLst>
  <p:sldIdLst>
    <p:sldId id="256" r:id="rId2"/>
    <p:sldId id="267" r:id="rId3"/>
    <p:sldId id="261" r:id="rId4"/>
    <p:sldId id="292" r:id="rId5"/>
    <p:sldId id="272" r:id="rId6"/>
    <p:sldId id="273" r:id="rId7"/>
    <p:sldId id="274" r:id="rId8"/>
    <p:sldId id="275" r:id="rId9"/>
    <p:sldId id="276" r:id="rId10"/>
    <p:sldId id="277" r:id="rId11"/>
    <p:sldId id="279" r:id="rId12"/>
    <p:sldId id="280" r:id="rId13"/>
    <p:sldId id="266" r:id="rId14"/>
    <p:sldId id="265" r:id="rId15"/>
    <p:sldId id="283" r:id="rId16"/>
    <p:sldId id="293" r:id="rId17"/>
    <p:sldId id="284" r:id="rId18"/>
    <p:sldId id="259" r:id="rId19"/>
    <p:sldId id="286" r:id="rId20"/>
    <p:sldId id="262" r:id="rId21"/>
    <p:sldId id="258" r:id="rId22"/>
    <p:sldId id="260" r:id="rId23"/>
    <p:sldId id="287" r:id="rId24"/>
    <p:sldId id="288" r:id="rId25"/>
    <p:sldId id="282" r:id="rId26"/>
    <p:sldId id="268" r:id="rId27"/>
    <p:sldId id="264" r:id="rId28"/>
    <p:sldId id="269" r:id="rId29"/>
    <p:sldId id="270" r:id="rId30"/>
    <p:sldId id="278" r:id="rId31"/>
    <p:sldId id="271" r:id="rId32"/>
    <p:sldId id="263" r:id="rId33"/>
    <p:sldId id="291" r:id="rId34"/>
    <p:sldId id="289" r:id="rId35"/>
    <p:sldId id="290" r:id="rId36"/>
  </p:sldIdLst>
  <p:sldSz cx="18288000" cy="10287000"/>
  <p:notesSz cx="6858000" cy="9144000"/>
  <p:embeddedFontLst>
    <p:embeddedFont>
      <p:font typeface="Arial Narrow" panose="020B0606020202030204" pitchFamily="34" charset="0"/>
      <p:regular r:id="rId38"/>
      <p:bold r:id="rId39"/>
      <p:italic r:id="rId40"/>
      <p:boldItalic r:id="rId41"/>
    </p:embeddedFont>
    <p:embeddedFont>
      <p:font typeface="Britannic Bold" panose="020B0903060703020204" pitchFamily="34" charset="0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libri Light" panose="020F0302020204030204" pitchFamily="34" charset="0"/>
      <p:regular r:id="rId47"/>
      <p:italic r:id="rId48"/>
    </p:embeddedFont>
    <p:embeddedFont>
      <p:font typeface="Hey Gotcha!" panose="020B0604020202020204" charset="0"/>
      <p:regular r:id="rId49"/>
    </p:embeddedFont>
    <p:embeddedFont>
      <p:font typeface="Ovo" panose="020B0604020202020204" charset="0"/>
      <p:regular r:id="rId50"/>
    </p:embeddedFont>
    <p:embeddedFont>
      <p:font typeface="Quattrocento Bold" panose="020B0604020202020204" charset="0"/>
      <p:regular r:id="rId51"/>
    </p:embeddedFont>
    <p:embeddedFont>
      <p:font typeface="Rockwell" panose="02060603020205020403" pitchFamily="18" charset="0"/>
      <p:regular r:id="rId52"/>
      <p:bold r:id="rId53"/>
      <p:italic r:id="rId54"/>
      <p:boldItalic r:id="rId5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89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7" autoAdjust="0"/>
    <p:restoredTop sz="79509" autoAdjust="0"/>
  </p:normalViewPr>
  <p:slideViewPr>
    <p:cSldViewPr>
      <p:cViewPr varScale="1">
        <p:scale>
          <a:sx n="47" d="100"/>
          <a:sy n="47" d="100"/>
        </p:scale>
        <p:origin x="1138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0435E0-1C10-43FE-9F83-EF5DEEB8CDD8}" type="datetimeFigureOut">
              <a:rPr lang="en-US" smtClean="0"/>
              <a:t>04-Dec-20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2C6C2C-4B7E-4D11-BCDD-76EC43B8F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213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2C6C2C-4B7E-4D11-BCDD-76EC43B8FE0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758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used to be a time where graduating from school was enough for you to be successful in life and in work. ⁣⁣And when you worked for a company, it too, would teach you everything you needed to know.⁣</a:t>
            </a:r>
            <a:br>
              <a:rPr lang="en-US" dirty="0"/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⁣</a:t>
            </a:r>
            <a:br>
              <a:rPr lang="en-US" dirty="0"/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today, that’s no longer the case.⁣</a:t>
            </a:r>
            <a:br>
              <a:rPr lang="en-US" dirty="0"/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⁣</a:t>
            </a:r>
            <a:br>
              <a:rPr lang="en-US" dirty="0"/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Today, you can't rely on educational institutions and companies to teach you everything you need to know to be successful. ⁣</a:t>
            </a:r>
            <a:br>
              <a:rPr lang="en-US" dirty="0"/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⁣</a:t>
            </a:r>
            <a:br>
              <a:rPr lang="en-US" dirty="0"/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need to be more accountable over your personal and professional development. ⁣</a:t>
            </a:r>
            <a:br>
              <a:rPr lang="en-US" dirty="0"/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⁣</a:t>
            </a:r>
            <a:br>
              <a:rPr lang="en-US" dirty="0"/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need to learn how to learn.⁣</a:t>
            </a:r>
            <a:br>
              <a:rPr lang="en-US" dirty="0"/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⁣</a:t>
            </a:r>
            <a:br>
              <a:rPr lang="en-US" dirty="0"/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Especially in this rapidly changing world of work, you’ll likely need to reinvent yourself multiple times during the course of your career. ⁣</a:t>
            </a:r>
            <a:br>
              <a:rPr lang="en-US" dirty="0"/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⁣</a:t>
            </a:r>
            <a:br>
              <a:rPr lang="en-US" dirty="0"/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do you do to keep learning?⁣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2C6C2C-4B7E-4D11-BCDD-76EC43B8FE0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34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Learning how to learn is the new currency for the future of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2C6C2C-4B7E-4D11-BCDD-76EC43B8FE0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350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Learning how to learn is the new currency for the future of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2C6C2C-4B7E-4D11-BCDD-76EC43B8FE0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21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2C6C2C-4B7E-4D11-BCDD-76EC43B8FE0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2222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2C6C2C-4B7E-4D11-BCDD-76EC43B8FE0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021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2C6C2C-4B7E-4D11-BCDD-76EC43B8FE0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374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494511" y="-89064"/>
            <a:ext cx="18773777" cy="10385697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2503940" y="1779725"/>
            <a:ext cx="13272518" cy="6716900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8855" y="3113257"/>
            <a:ext cx="13019873" cy="2623094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8100" spc="-225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38856" y="5859400"/>
            <a:ext cx="13010141" cy="1983881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2700" b="0">
                <a:solidFill>
                  <a:srgbClr val="FFFEFF"/>
                </a:solidFill>
              </a:defRPr>
            </a:lvl1pPr>
            <a:lvl2pPr marL="685800" indent="0" algn="ctr">
              <a:buNone/>
              <a:defRPr sz="27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07008" y="480060"/>
            <a:ext cx="5486400" cy="48006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1D8BD707-D9CF-40AE-B4C6-C98DA3205C09}" type="datetimeFigureOut">
              <a:rPr lang="en-US" smtClean="0"/>
              <a:pPr/>
              <a:t>04-Dec-20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07008" y="9340596"/>
            <a:ext cx="15883128" cy="48006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704820" y="480060"/>
            <a:ext cx="1371600" cy="48006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69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626270" y="0"/>
            <a:ext cx="18876171" cy="10279857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1200216" y="2549384"/>
            <a:ext cx="5511714" cy="5205632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2948" y="3524888"/>
            <a:ext cx="5251794" cy="368466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64975" y="1192079"/>
            <a:ext cx="9412553" cy="788563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04-Dec-20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508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8876171" cy="10279857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11578422" y="2549384"/>
            <a:ext cx="5511714" cy="5205632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11156" y="3524888"/>
            <a:ext cx="5251793" cy="3684663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4121" y="1197667"/>
            <a:ext cx="9402933" cy="788595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07008" y="480060"/>
            <a:ext cx="5486400" cy="48006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04-Dec-20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07008" y="9340596"/>
            <a:ext cx="15883128" cy="4800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704820" y="480060"/>
            <a:ext cx="1371600" cy="48006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695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626270" y="0"/>
            <a:ext cx="18876171" cy="10279857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1200216" y="2549384"/>
            <a:ext cx="5511714" cy="5205632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2947" y="3524888"/>
            <a:ext cx="5248469" cy="3684663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7671" y="1204779"/>
            <a:ext cx="9422810" cy="7872933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04-Dec-20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46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94511" y="-89064"/>
            <a:ext cx="18773777" cy="10385697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4889318" y="1779725"/>
            <a:ext cx="8499218" cy="6716900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6324" y="3112095"/>
            <a:ext cx="8235336" cy="2534085"/>
          </a:xfrm>
        </p:spPr>
        <p:txBody>
          <a:bodyPr bIns="0" anchor="b">
            <a:normAutofit/>
          </a:bodyPr>
          <a:lstStyle>
            <a:lvl1pPr algn="ctr">
              <a:defRPr sz="66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16323" y="5770277"/>
            <a:ext cx="8235335" cy="2075655"/>
          </a:xfrm>
        </p:spPr>
        <p:txBody>
          <a:bodyPr tIns="0">
            <a:normAutofit/>
          </a:bodyPr>
          <a:lstStyle>
            <a:lvl1pPr marL="0" indent="0" algn="ctr">
              <a:buNone/>
              <a:defRPr sz="2700">
                <a:solidFill>
                  <a:srgbClr val="FFFEFF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07008" y="480060"/>
            <a:ext cx="5486400" cy="48006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04-Dec-20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07008" y="9340596"/>
            <a:ext cx="15883128" cy="48006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704820" y="480060"/>
            <a:ext cx="1371600" cy="48006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189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626270" y="0"/>
            <a:ext cx="18876171" cy="10279857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1200216" y="2549384"/>
            <a:ext cx="5511714" cy="5205632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0" y="3509504"/>
            <a:ext cx="5251242" cy="3705098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1318" y="1204781"/>
            <a:ext cx="9404387" cy="357397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77671" y="5508243"/>
            <a:ext cx="9408033" cy="35753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07008" y="480060"/>
            <a:ext cx="5486400" cy="48006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04-Dec-20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07008" y="9340596"/>
            <a:ext cx="15883128" cy="48006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704820" y="480060"/>
            <a:ext cx="1371600" cy="48006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311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626270" y="0"/>
            <a:ext cx="18876171" cy="10279857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1200216" y="2549384"/>
            <a:ext cx="5511714" cy="5205632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2" y="3545873"/>
            <a:ext cx="5251242" cy="3690746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7706" y="1204777"/>
            <a:ext cx="9397632" cy="10287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3300" b="0" cap="all" baseline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7958" y="2233478"/>
            <a:ext cx="9396525" cy="25452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77979" y="5498831"/>
            <a:ext cx="9396621" cy="10287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3300" b="0" cap="all" baseline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77671" y="6527531"/>
            <a:ext cx="9398382" cy="25560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07008" y="480060"/>
            <a:ext cx="5486400" cy="48006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04-Dec-20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207008" y="9340596"/>
            <a:ext cx="15883128" cy="48006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704820" y="480060"/>
            <a:ext cx="1371600" cy="48006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93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626270" y="0"/>
            <a:ext cx="18876171" cy="10279857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1200216" y="2549384"/>
            <a:ext cx="5511714" cy="5205632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2948" y="3524888"/>
            <a:ext cx="5251794" cy="3684663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04-Dec-20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576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07008" y="480060"/>
            <a:ext cx="5486400" cy="48006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04-Dec-20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07008" y="9340596"/>
            <a:ext cx="15883128" cy="48006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704820" y="480060"/>
            <a:ext cx="1371600" cy="48006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52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626270" y="0"/>
            <a:ext cx="18876171" cy="10279857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1200216" y="2549384"/>
            <a:ext cx="5511714" cy="5205632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2947" y="3528039"/>
            <a:ext cx="5251796" cy="1834947"/>
          </a:xfrm>
        </p:spPr>
        <p:txBody>
          <a:bodyPr bIns="0" anchor="b">
            <a:noAutofit/>
          </a:bodyPr>
          <a:lstStyle>
            <a:lvl1pPr algn="ctr">
              <a:defRPr sz="48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975" y="1204214"/>
            <a:ext cx="9412553" cy="787491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32947" y="5370279"/>
            <a:ext cx="5251796" cy="1831746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FFFEFF"/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04-Dec-20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547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494511" y="-89064"/>
            <a:ext cx="18773777" cy="10385697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1208004" y="2547497"/>
            <a:ext cx="8912310" cy="5205632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315265" y="0"/>
            <a:ext cx="6972735" cy="10287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8165" y="3540383"/>
            <a:ext cx="8664969" cy="1767048"/>
          </a:xfrm>
        </p:spPr>
        <p:txBody>
          <a:bodyPr bIns="0" anchor="b">
            <a:normAutofit/>
          </a:bodyPr>
          <a:lstStyle>
            <a:lvl1pPr>
              <a:defRPr sz="54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28165" y="5317518"/>
            <a:ext cx="8664969" cy="1911297"/>
          </a:xfrm>
        </p:spPr>
        <p:txBody>
          <a:bodyPr>
            <a:normAutofit/>
          </a:bodyPr>
          <a:lstStyle>
            <a:lvl1pPr marL="0" indent="0" algn="ctr">
              <a:buNone/>
              <a:defRPr sz="2700">
                <a:solidFill>
                  <a:srgbClr val="FFFEFF"/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07008" y="480060"/>
            <a:ext cx="5486400" cy="48006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04-Dec-20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07009" y="9340596"/>
            <a:ext cx="8913305" cy="48006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42566" y="480060"/>
            <a:ext cx="1371600" cy="48006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61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36742" y="3537587"/>
            <a:ext cx="5248001" cy="3684728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52473" y="1192079"/>
            <a:ext cx="8925054" cy="78856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7008" y="480060"/>
            <a:ext cx="5486400" cy="4800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04-Dec-20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7008" y="9340596"/>
            <a:ext cx="15883128" cy="4800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704820" y="480060"/>
            <a:ext cx="1371600" cy="4800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17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371600" rtl="0" eaLnBrk="1" latinLnBrk="0" hangingPunct="1">
        <a:lnSpc>
          <a:spcPct val="85000"/>
        </a:lnSpc>
        <a:spcBef>
          <a:spcPct val="0"/>
        </a:spcBef>
        <a:buNone/>
        <a:defRPr sz="6000" b="0" i="0" kern="1200" cap="none" spc="-225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20000"/>
        </a:lnSpc>
        <a:spcBef>
          <a:spcPts val="1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27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21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4.png"/><Relationship Id="rId7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2.png"/><Relationship Id="rId7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0.pn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2.png"/><Relationship Id="rId7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8.png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8.png"/><Relationship Id="rId4" Type="http://schemas.openxmlformats.org/officeDocument/2006/relationships/image" Target="../media/image53.jpeg"/><Relationship Id="rId9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9.jpeg"/><Relationship Id="rId7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2.png"/><Relationship Id="rId4" Type="http://schemas.openxmlformats.org/officeDocument/2006/relationships/image" Target="../media/image8.png"/><Relationship Id="rId9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6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5.png"/><Relationship Id="rId10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4.png"/><Relationship Id="rId7" Type="http://schemas.openxmlformats.org/officeDocument/2006/relationships/image" Target="../media/image5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43.png"/><Relationship Id="rId5" Type="http://schemas.openxmlformats.org/officeDocument/2006/relationships/image" Target="../media/image54.png"/><Relationship Id="rId10" Type="http://schemas.openxmlformats.org/officeDocument/2006/relationships/image" Target="../media/image5.png"/><Relationship Id="rId4" Type="http://schemas.openxmlformats.org/officeDocument/2006/relationships/image" Target="../media/image35.pn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3.png"/><Relationship Id="rId7" Type="http://schemas.openxmlformats.org/officeDocument/2006/relationships/image" Target="../media/image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8.png"/><Relationship Id="rId9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69.jpeg"/><Relationship Id="rId10" Type="http://schemas.openxmlformats.org/officeDocument/2006/relationships/image" Target="../media/image55.png"/><Relationship Id="rId4" Type="http://schemas.openxmlformats.org/officeDocument/2006/relationships/image" Target="../media/image5.png"/><Relationship Id="rId9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72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74152" y="-1035200"/>
            <a:ext cx="14840469" cy="11806081"/>
            <a:chOff x="0" y="0"/>
            <a:chExt cx="5020109" cy="39936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0109" cy="3993662"/>
            </a:xfrm>
            <a:custGeom>
              <a:avLst/>
              <a:gdLst/>
              <a:ahLst/>
              <a:cxnLst/>
              <a:rect l="l" t="t" r="r" b="b"/>
              <a:pathLst>
                <a:path w="5020109" h="3993662">
                  <a:moveTo>
                    <a:pt x="4895649" y="3993662"/>
                  </a:moveTo>
                  <a:lnTo>
                    <a:pt x="124460" y="3993662"/>
                  </a:lnTo>
                  <a:cubicBezTo>
                    <a:pt x="55880" y="3993662"/>
                    <a:pt x="0" y="3937782"/>
                    <a:pt x="0" y="38692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895649" y="0"/>
                  </a:lnTo>
                  <a:cubicBezTo>
                    <a:pt x="4964230" y="0"/>
                    <a:pt x="5020109" y="55880"/>
                    <a:pt x="5020109" y="124460"/>
                  </a:cubicBezTo>
                  <a:lnTo>
                    <a:pt x="5020109" y="3869202"/>
                  </a:lnTo>
                  <a:cubicBezTo>
                    <a:pt x="5020109" y="3937782"/>
                    <a:pt x="4964230" y="3993662"/>
                    <a:pt x="4895649" y="3993662"/>
                  </a:cubicBezTo>
                  <a:close/>
                </a:path>
              </a:pathLst>
            </a:custGeom>
            <a:solidFill>
              <a:srgbClr val="FF5555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76052">
            <a:off x="10952814" y="8812501"/>
            <a:ext cx="5210190" cy="40442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6849459" y="9265329"/>
            <a:ext cx="416870" cy="402811"/>
            <a:chOff x="0" y="0"/>
            <a:chExt cx="555827" cy="537082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-5400000">
              <a:off x="0" y="0"/>
              <a:ext cx="537082" cy="53708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5400000">
              <a:off x="18745" y="0"/>
              <a:ext cx="537082" cy="537082"/>
            </a:xfrm>
            <a:prstGeom prst="rect">
              <a:avLst/>
            </a:prstGeom>
          </p:spPr>
        </p:pic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104626" y="1209437"/>
            <a:ext cx="3874399" cy="845870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308062" y="2275143"/>
            <a:ext cx="7605088" cy="4406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519"/>
              </a:lnSpc>
              <a:spcBef>
                <a:spcPct val="0"/>
              </a:spcBef>
            </a:pPr>
            <a:r>
              <a:rPr lang="en-US" sz="9600" dirty="0">
                <a:solidFill>
                  <a:srgbClr val="FFFFFF"/>
                </a:solidFill>
                <a:latin typeface="Quattrocento Bold"/>
              </a:rPr>
              <a:t>How to Get Job at Oil &amp; Gas Industry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525534" y="7145489"/>
            <a:ext cx="9854360" cy="2507459"/>
            <a:chOff x="0" y="0"/>
            <a:chExt cx="13139146" cy="3343279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3139146" cy="3343279"/>
              <a:chOff x="0" y="0"/>
              <a:chExt cx="8281106" cy="2107142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282376" cy="2107142"/>
              </a:xfrm>
              <a:custGeom>
                <a:avLst/>
                <a:gdLst/>
                <a:ahLst/>
                <a:cxnLst/>
                <a:rect l="l" t="t" r="r" b="b"/>
                <a:pathLst>
                  <a:path w="8282376" h="2107142">
                    <a:moveTo>
                      <a:pt x="7728655" y="2107142"/>
                    </a:moveTo>
                    <a:lnTo>
                      <a:pt x="553720" y="2107142"/>
                    </a:lnTo>
                    <a:cubicBezTo>
                      <a:pt x="247650" y="2107142"/>
                      <a:pt x="0" y="1635536"/>
                      <a:pt x="0" y="1054872"/>
                    </a:cubicBezTo>
                    <a:cubicBezTo>
                      <a:pt x="0" y="471789"/>
                      <a:pt x="247650" y="0"/>
                      <a:pt x="553720" y="0"/>
                    </a:cubicBezTo>
                    <a:lnTo>
                      <a:pt x="7728655" y="0"/>
                    </a:lnTo>
                    <a:cubicBezTo>
                      <a:pt x="8034726" y="0"/>
                      <a:pt x="8282376" y="471789"/>
                      <a:pt x="8282376" y="1054872"/>
                    </a:cubicBezTo>
                    <a:cubicBezTo>
                      <a:pt x="8281105" y="1635536"/>
                      <a:pt x="8033455" y="2107142"/>
                      <a:pt x="7728655" y="2107142"/>
                    </a:cubicBezTo>
                    <a:close/>
                  </a:path>
                </a:pathLst>
              </a:custGeom>
              <a:solidFill>
                <a:srgbClr val="2B3372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1953219" y="534177"/>
              <a:ext cx="9538069" cy="223078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651"/>
                </a:lnSpc>
              </a:pPr>
              <a:r>
                <a:rPr lang="en-US" sz="4751" dirty="0">
                  <a:solidFill>
                    <a:srgbClr val="FEFDFF"/>
                  </a:solidFill>
                  <a:latin typeface="Ovo"/>
                </a:rPr>
                <a:t>Ingelora </a:t>
              </a:r>
              <a:r>
                <a:rPr lang="en-US" sz="4751" dirty="0" err="1">
                  <a:solidFill>
                    <a:srgbClr val="FEFDFF"/>
                  </a:solidFill>
                  <a:latin typeface="Ovo"/>
                </a:rPr>
                <a:t>Loudia</a:t>
              </a:r>
              <a:r>
                <a:rPr lang="en-US" sz="4751" dirty="0">
                  <a:solidFill>
                    <a:srgbClr val="FEFDFF"/>
                  </a:solidFill>
                  <a:latin typeface="Ovo"/>
                </a:rPr>
                <a:t> Anggita</a:t>
              </a:r>
            </a:p>
            <a:p>
              <a:pPr algn="ctr">
                <a:lnSpc>
                  <a:spcPts val="6651"/>
                </a:lnSpc>
                <a:spcBef>
                  <a:spcPct val="0"/>
                </a:spcBef>
              </a:pPr>
              <a:r>
                <a:rPr lang="en-US" sz="4751" dirty="0">
                  <a:solidFill>
                    <a:srgbClr val="FEFDFF"/>
                  </a:solidFill>
                  <a:latin typeface="Ovo"/>
                </a:rPr>
                <a:t>Saka </a:t>
              </a:r>
              <a:r>
                <a:rPr lang="en-US" sz="4751" dirty="0" err="1">
                  <a:solidFill>
                    <a:srgbClr val="FEFDFF"/>
                  </a:solidFill>
                  <a:latin typeface="Ovo"/>
                </a:rPr>
                <a:t>Energi</a:t>
              </a:r>
              <a:r>
                <a:rPr lang="en-US" sz="4751" dirty="0">
                  <a:solidFill>
                    <a:srgbClr val="FEFDFF"/>
                  </a:solidFill>
                  <a:latin typeface="Ovo"/>
                </a:rPr>
                <a:t> Indonesia </a:t>
              </a: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796254" y="1028700"/>
            <a:ext cx="463046" cy="30813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5062391">
            <a:off x="10074532" y="953865"/>
            <a:ext cx="2293367" cy="224333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78671" y="95720"/>
            <a:ext cx="4777627" cy="1272043"/>
          </a:xfrm>
          <a:prstGeom prst="rect">
            <a:avLst/>
          </a:prstGeom>
        </p:spPr>
      </p:pic>
      <p:sp>
        <p:nvSpPr>
          <p:cNvPr id="17" name="Equals 16">
            <a:extLst>
              <a:ext uri="{FF2B5EF4-FFF2-40B4-BE49-F238E27FC236}">
                <a16:creationId xmlns:a16="http://schemas.microsoft.com/office/drawing/2014/main" id="{5242FC3C-BB0F-4820-85B6-69D15C909ABE}"/>
              </a:ext>
            </a:extLst>
          </p:cNvPr>
          <p:cNvSpPr/>
          <p:nvPr/>
        </p:nvSpPr>
        <p:spPr>
          <a:xfrm>
            <a:off x="1131883" y="5670419"/>
            <a:ext cx="9628400" cy="633476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Equals 17">
            <a:extLst>
              <a:ext uri="{FF2B5EF4-FFF2-40B4-BE49-F238E27FC236}">
                <a16:creationId xmlns:a16="http://schemas.microsoft.com/office/drawing/2014/main" id="{35E3D1F6-123C-4CF4-9727-DDF647CAE023}"/>
              </a:ext>
            </a:extLst>
          </p:cNvPr>
          <p:cNvSpPr/>
          <p:nvPr/>
        </p:nvSpPr>
        <p:spPr>
          <a:xfrm>
            <a:off x="3843022" y="4234365"/>
            <a:ext cx="5254502" cy="633476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3FCDE9-90CC-45CC-9078-E9A33D2AF662}"/>
              </a:ext>
            </a:extLst>
          </p:cNvPr>
          <p:cNvSpPr txBox="1"/>
          <p:nvPr/>
        </p:nvSpPr>
        <p:spPr>
          <a:xfrm>
            <a:off x="-119571" y="2831626"/>
            <a:ext cx="358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Quattrocento Bold" panose="020B0604020202020204" charset="0"/>
              </a:rPr>
              <a:t>A Fit</a:t>
            </a:r>
          </a:p>
        </p:txBody>
      </p:sp>
      <p:sp>
        <p:nvSpPr>
          <p:cNvPr id="20" name="Half Frame 19">
            <a:extLst>
              <a:ext uri="{FF2B5EF4-FFF2-40B4-BE49-F238E27FC236}">
                <a16:creationId xmlns:a16="http://schemas.microsoft.com/office/drawing/2014/main" id="{62FD9936-C6EC-479C-B1E4-DFAB04779423}"/>
              </a:ext>
            </a:extLst>
          </p:cNvPr>
          <p:cNvSpPr/>
          <p:nvPr/>
        </p:nvSpPr>
        <p:spPr>
          <a:xfrm rot="12535320">
            <a:off x="1793123" y="3540679"/>
            <a:ext cx="465340" cy="624511"/>
          </a:xfrm>
          <a:prstGeom prst="halfFrame">
            <a:avLst>
              <a:gd name="adj1" fmla="val 33333"/>
              <a:gd name="adj2" fmla="val 587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/>
      <p:bldP spid="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1DFF7-E925-46E1-B91F-A3D08AFDD37A}"/>
              </a:ext>
            </a:extLst>
          </p:cNvPr>
          <p:cNvSpPr txBox="1">
            <a:spLocks/>
          </p:cNvSpPr>
          <p:nvPr/>
        </p:nvSpPr>
        <p:spPr>
          <a:xfrm>
            <a:off x="502112" y="200025"/>
            <a:ext cx="14433088" cy="60007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STRATEGY OF GOVERNMENT TO ACHIEVE 1 MILLION BOPD BY 2030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85033A-D9D1-4447-B2EA-784583AA1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" y="1562100"/>
            <a:ext cx="17332907" cy="35317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A54A44-7059-4A58-95D9-D326376C4291}"/>
              </a:ext>
            </a:extLst>
          </p:cNvPr>
          <p:cNvSpPr txBox="1"/>
          <p:nvPr/>
        </p:nvSpPr>
        <p:spPr>
          <a:xfrm>
            <a:off x="14230078" y="5135130"/>
            <a:ext cx="3712427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Mengedepankan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Explorasi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massif dan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intensif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D3618B-2E9C-49C4-A081-1B1FACCBBD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0079" y="6192103"/>
            <a:ext cx="3712426" cy="29809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63B8F3-545B-4D20-99A7-1B1A4571FADF}"/>
              </a:ext>
            </a:extLst>
          </p:cNvPr>
          <p:cNvSpPr txBox="1"/>
          <p:nvPr/>
        </p:nvSpPr>
        <p:spPr>
          <a:xfrm>
            <a:off x="502112" y="901718"/>
            <a:ext cx="19943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Source: SKK </a:t>
            </a:r>
            <a:r>
              <a:rPr lang="en-US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Migas</a:t>
            </a: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, 2020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0326CA-343C-4EBA-B79A-A48E6BC541A9}"/>
              </a:ext>
            </a:extLst>
          </p:cNvPr>
          <p:cNvSpPr txBox="1"/>
          <p:nvPr/>
        </p:nvSpPr>
        <p:spPr>
          <a:xfrm>
            <a:off x="10134600" y="5143500"/>
            <a:ext cx="4095478" cy="101566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Mendorong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mengampanyekan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penerapan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EOR di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lapangan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tua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mature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3AF64B36-6AB1-4CB3-9EEE-4BF84E111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599" y="6224641"/>
            <a:ext cx="4062893" cy="294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77C2C3-2C6F-4BCD-B0D5-1F98E71AC342}"/>
              </a:ext>
            </a:extLst>
          </p:cNvPr>
          <p:cNvSpPr txBox="1"/>
          <p:nvPr/>
        </p:nvSpPr>
        <p:spPr>
          <a:xfrm>
            <a:off x="5470080" y="5173234"/>
            <a:ext cx="4631932" cy="830997"/>
          </a:xfrm>
          <a:prstGeom prst="rect">
            <a:avLst/>
          </a:prstGeom>
          <a:solidFill>
            <a:srgbClr val="A589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Mengakselerasi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monetisasi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proyek-proyek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utama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sehingga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mempercepat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potensi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sumberdaya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menjadi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lifting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066FE4-AEE0-434F-A06B-299CA312969E}"/>
              </a:ext>
            </a:extLst>
          </p:cNvPr>
          <p:cNvSpPr txBox="1"/>
          <p:nvPr/>
        </p:nvSpPr>
        <p:spPr>
          <a:xfrm>
            <a:off x="609599" y="5196753"/>
            <a:ext cx="4827893" cy="1077218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Menjaga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keandalan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fasilitas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produksi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maksimalisasi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kegiatan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kerja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ulang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perawatan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sumur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reaktivasi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sumur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berproduksi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inovasi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teknologi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FABBE9-31FD-40D5-8049-1CF7D006BA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3554" y="6111584"/>
            <a:ext cx="4594846" cy="30015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8A2FDD-FF4A-4B58-AAD5-8F98126682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855" y="6376903"/>
            <a:ext cx="4742499" cy="273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80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B76F0-DE97-4B45-8542-EA8BE2BC1148}"/>
              </a:ext>
            </a:extLst>
          </p:cNvPr>
          <p:cNvSpPr txBox="1">
            <a:spLocks/>
          </p:cNvSpPr>
          <p:nvPr/>
        </p:nvSpPr>
        <p:spPr>
          <a:xfrm>
            <a:off x="304800" y="419100"/>
            <a:ext cx="9463314" cy="50074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/>
              <a:t>THE FUTURE OPPORTUNITIES</a:t>
            </a:r>
            <a:endParaRPr lang="id-ID" sz="5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83EB0B-AAF2-4449-9346-9F75E5CBD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9342" y="1866900"/>
            <a:ext cx="7306794" cy="7315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D1AF79-48DD-4EED-958C-5FF2307421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416"/>
          <a:stretch/>
        </p:blipFill>
        <p:spPr>
          <a:xfrm>
            <a:off x="990600" y="1562100"/>
            <a:ext cx="6400800" cy="7937483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FB5B230E-8433-4067-BCE0-15F74F7323F8}"/>
              </a:ext>
            </a:extLst>
          </p:cNvPr>
          <p:cNvSpPr/>
          <p:nvPr/>
        </p:nvSpPr>
        <p:spPr>
          <a:xfrm>
            <a:off x="8165592" y="4523986"/>
            <a:ext cx="1602522" cy="1229114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444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3125D1-E08E-4CEE-8496-6DBA41612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229" y="1485900"/>
            <a:ext cx="6010454" cy="8153400"/>
          </a:xfrm>
          <a:prstGeom prst="rect">
            <a:avLst/>
          </a:prstGeom>
          <a:ln w="12700">
            <a:solidFill>
              <a:srgbClr val="00B050"/>
            </a:solidFill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AD9ADD0-E0AF-4FEB-8490-849F9501316F}"/>
              </a:ext>
            </a:extLst>
          </p:cNvPr>
          <p:cNvSpPr txBox="1">
            <a:spLocks/>
          </p:cNvSpPr>
          <p:nvPr/>
        </p:nvSpPr>
        <p:spPr>
          <a:xfrm>
            <a:off x="609600" y="342900"/>
            <a:ext cx="9463314" cy="50074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/>
              <a:t>THE FUTURE OPPORTUNITIES</a:t>
            </a:r>
            <a:endParaRPr lang="id-ID" sz="6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C373E2-6304-43F5-A578-44A5AF2E9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4908" y="1485900"/>
            <a:ext cx="10330577" cy="830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38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18285" y="1424263"/>
            <a:ext cx="8234980" cy="6898622"/>
            <a:chOff x="0" y="-152701"/>
            <a:chExt cx="10979972" cy="9198163"/>
          </a:xfrm>
        </p:grpSpPr>
        <p:sp>
          <p:nvSpPr>
            <p:cNvPr id="3" name="TextBox 3"/>
            <p:cNvSpPr txBox="1"/>
            <p:nvPr/>
          </p:nvSpPr>
          <p:spPr>
            <a:xfrm>
              <a:off x="2841045" y="-152701"/>
              <a:ext cx="8138927" cy="4411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640"/>
                </a:lnSpc>
                <a:spcBef>
                  <a:spcPct val="0"/>
                </a:spcBef>
              </a:pPr>
              <a:r>
                <a:rPr lang="en-US" sz="7200" u="none" dirty="0">
                  <a:solidFill>
                    <a:srgbClr val="2E377F"/>
                  </a:solidFill>
                  <a:latin typeface="Quattrocento Bold"/>
                </a:rPr>
                <a:t>What does the world want?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033102"/>
              <a:ext cx="7063318" cy="5500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endParaRPr lang="en-US" sz="2399" u="none" dirty="0">
                <a:solidFill>
                  <a:srgbClr val="2E377F"/>
                </a:solidFill>
                <a:latin typeface="Ovo"/>
              </a:endParaRPr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0" y="8258062"/>
              <a:ext cx="1600889" cy="787400"/>
              <a:chOff x="0" y="0"/>
              <a:chExt cx="2537409" cy="1248029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538678" cy="1248029"/>
              </a:xfrm>
              <a:custGeom>
                <a:avLst/>
                <a:gdLst/>
                <a:ahLst/>
                <a:cxnLst/>
                <a:rect l="l" t="t" r="r" b="b"/>
                <a:pathLst>
                  <a:path w="2538678" h="1248029">
                    <a:moveTo>
                      <a:pt x="1984958" y="1248029"/>
                    </a:moveTo>
                    <a:lnTo>
                      <a:pt x="553720" y="1248029"/>
                    </a:lnTo>
                    <a:cubicBezTo>
                      <a:pt x="247650" y="1248029"/>
                      <a:pt x="0" y="968640"/>
                      <a:pt x="0" y="624744"/>
                    </a:cubicBezTo>
                    <a:cubicBezTo>
                      <a:pt x="0" y="279415"/>
                      <a:pt x="247650" y="0"/>
                      <a:pt x="553720" y="0"/>
                    </a:cubicBezTo>
                    <a:lnTo>
                      <a:pt x="1984958" y="0"/>
                    </a:lnTo>
                    <a:cubicBezTo>
                      <a:pt x="2291028" y="0"/>
                      <a:pt x="2538678" y="279415"/>
                      <a:pt x="2538678" y="624744"/>
                    </a:cubicBezTo>
                    <a:cubicBezTo>
                      <a:pt x="2537408" y="968640"/>
                      <a:pt x="2289758" y="1248029"/>
                      <a:pt x="1984958" y="1248029"/>
                    </a:cubicBezTo>
                    <a:close/>
                  </a:path>
                </a:pathLst>
              </a:custGeom>
              <a:solidFill>
                <a:srgbClr val="FF5555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681911" y="8552718"/>
              <a:ext cx="492646" cy="198089"/>
              <a:chOff x="0" y="0"/>
              <a:chExt cx="1263395" cy="508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215900"/>
                <a:ext cx="967486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967486" h="76200">
                    <a:moveTo>
                      <a:pt x="0" y="0"/>
                    </a:moveTo>
                    <a:lnTo>
                      <a:pt x="967486" y="0"/>
                    </a:lnTo>
                    <a:lnTo>
                      <a:pt x="967486" y="76200"/>
                    </a:lnTo>
                    <a:lnTo>
                      <a:pt x="0" y="76200"/>
                    </a:lnTo>
                    <a:close/>
                  </a:path>
                </a:pathLst>
              </a:custGeom>
              <a:solidFill>
                <a:srgbClr val="FEFDFF"/>
              </a:solidFill>
            </p:spPr>
          </p:sp>
          <p:sp>
            <p:nvSpPr>
              <p:cNvPr id="9" name="Freeform 9"/>
              <p:cNvSpPr/>
              <p:nvPr/>
            </p:nvSpPr>
            <p:spPr>
              <a:xfrm>
                <a:off x="888745" y="1270"/>
                <a:ext cx="374650" cy="505460"/>
              </a:xfrm>
              <a:custGeom>
                <a:avLst/>
                <a:gdLst/>
                <a:ahLst/>
                <a:cxnLst/>
                <a:rect l="l" t="t" r="r" b="b"/>
                <a:pathLst>
                  <a:path w="374650" h="505460">
                    <a:moveTo>
                      <a:pt x="0" y="505460"/>
                    </a:moveTo>
                    <a:lnTo>
                      <a:pt x="0" y="0"/>
                    </a:lnTo>
                    <a:lnTo>
                      <a:pt x="374650" y="252730"/>
                    </a:lnTo>
                    <a:close/>
                  </a:path>
                </a:pathLst>
              </a:custGeom>
              <a:solidFill>
                <a:srgbClr val="FEFDFF"/>
              </a:solidFill>
            </p:spPr>
          </p:sp>
        </p:grpSp>
      </p:grpSp>
      <p:sp>
        <p:nvSpPr>
          <p:cNvPr id="10" name="AutoShape 10"/>
          <p:cNvSpPr/>
          <p:nvPr/>
        </p:nvSpPr>
        <p:spPr>
          <a:xfrm>
            <a:off x="12629358" y="-16887"/>
            <a:ext cx="5658642" cy="10303887"/>
          </a:xfrm>
          <a:prstGeom prst="rect">
            <a:avLst/>
          </a:prstGeom>
          <a:solidFill>
            <a:srgbClr val="FF5555"/>
          </a:solid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96254" y="1028700"/>
            <a:ext cx="463046" cy="308136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 rot="-5400000">
            <a:off x="16856489" y="9258300"/>
            <a:ext cx="402811" cy="416870"/>
            <a:chOff x="0" y="0"/>
            <a:chExt cx="537082" cy="555827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537082" cy="537082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-10800000">
              <a:off x="0" y="18745"/>
              <a:ext cx="537082" cy="537082"/>
            </a:xfrm>
            <a:prstGeom prst="rect">
              <a:avLst/>
            </a:prstGeom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5400000">
            <a:off x="8865700" y="2041029"/>
            <a:ext cx="2121351" cy="207506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553265" y="4294813"/>
            <a:ext cx="6381889" cy="6347079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 rot="-10800000">
            <a:off x="1028700" y="9265329"/>
            <a:ext cx="416870" cy="402811"/>
            <a:chOff x="0" y="0"/>
            <a:chExt cx="555827" cy="537082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-5400000">
              <a:off x="0" y="0"/>
              <a:ext cx="537082" cy="537082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 rot="5400000">
              <a:off x="18745" y="0"/>
              <a:ext cx="537082" cy="537082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1C4C395D-2F56-4A58-B1DB-9E73D8565E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965" y="4943278"/>
            <a:ext cx="6805300" cy="417328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5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96254" y="1028700"/>
            <a:ext cx="463046" cy="30813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5400000">
            <a:off x="16856489" y="9258300"/>
            <a:ext cx="402811" cy="416870"/>
            <a:chOff x="0" y="0"/>
            <a:chExt cx="537082" cy="555827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0"/>
              <a:ext cx="537082" cy="537082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-10800000">
              <a:off x="0" y="18745"/>
              <a:ext cx="537082" cy="537082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 rot="5400000">
            <a:off x="1035729" y="9258300"/>
            <a:ext cx="402811" cy="416870"/>
            <a:chOff x="0" y="0"/>
            <a:chExt cx="537082" cy="555827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0"/>
              <a:ext cx="537082" cy="537082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-10800000">
              <a:off x="0" y="18745"/>
              <a:ext cx="537082" cy="537082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952090" y="2067928"/>
            <a:ext cx="4696607" cy="5437772"/>
            <a:chOff x="0" y="0"/>
            <a:chExt cx="967129" cy="111975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67129" cy="1119750"/>
            </a:xfrm>
            <a:custGeom>
              <a:avLst/>
              <a:gdLst/>
              <a:ahLst/>
              <a:cxnLst/>
              <a:rect l="l" t="t" r="r" b="b"/>
              <a:pathLst>
                <a:path w="967129" h="1119750">
                  <a:moveTo>
                    <a:pt x="842669" y="1119750"/>
                  </a:moveTo>
                  <a:lnTo>
                    <a:pt x="124460" y="1119750"/>
                  </a:lnTo>
                  <a:cubicBezTo>
                    <a:pt x="55880" y="1119750"/>
                    <a:pt x="0" y="1063870"/>
                    <a:pt x="0" y="99529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42669" y="0"/>
                  </a:lnTo>
                  <a:cubicBezTo>
                    <a:pt x="911249" y="0"/>
                    <a:pt x="967129" y="55880"/>
                    <a:pt x="967129" y="124460"/>
                  </a:cubicBezTo>
                  <a:lnTo>
                    <a:pt x="967129" y="995290"/>
                  </a:lnTo>
                  <a:cubicBezTo>
                    <a:pt x="967129" y="1063870"/>
                    <a:pt x="911249" y="1119750"/>
                    <a:pt x="842669" y="11197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013640" y="2898714"/>
            <a:ext cx="573508" cy="573508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281995" y="4174823"/>
            <a:ext cx="4036797" cy="1720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u="none" dirty="0">
                <a:solidFill>
                  <a:srgbClr val="000060"/>
                </a:solidFill>
                <a:latin typeface="Ovo"/>
              </a:rPr>
              <a:t>Only 27% of College graduates are actually going to be working in the field that they major in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6895837" y="2067928"/>
            <a:ext cx="4696607" cy="5437772"/>
            <a:chOff x="0" y="0"/>
            <a:chExt cx="967129" cy="111975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967129" cy="1119750"/>
            </a:xfrm>
            <a:custGeom>
              <a:avLst/>
              <a:gdLst/>
              <a:ahLst/>
              <a:cxnLst/>
              <a:rect l="l" t="t" r="r" b="b"/>
              <a:pathLst>
                <a:path w="967129" h="1119750">
                  <a:moveTo>
                    <a:pt x="842669" y="1119750"/>
                  </a:moveTo>
                  <a:lnTo>
                    <a:pt x="124460" y="1119750"/>
                  </a:lnTo>
                  <a:cubicBezTo>
                    <a:pt x="55880" y="1119750"/>
                    <a:pt x="0" y="1063870"/>
                    <a:pt x="0" y="99529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42669" y="0"/>
                  </a:lnTo>
                  <a:cubicBezTo>
                    <a:pt x="911249" y="0"/>
                    <a:pt x="967129" y="55880"/>
                    <a:pt x="967129" y="124460"/>
                  </a:cubicBezTo>
                  <a:lnTo>
                    <a:pt x="967129" y="995290"/>
                  </a:lnTo>
                  <a:cubicBezTo>
                    <a:pt x="967129" y="1063870"/>
                    <a:pt x="911249" y="1119750"/>
                    <a:pt x="842669" y="11197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1864238" y="2067928"/>
            <a:ext cx="4696607" cy="5437772"/>
            <a:chOff x="0" y="0"/>
            <a:chExt cx="967129" cy="111975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67129" cy="1119750"/>
            </a:xfrm>
            <a:custGeom>
              <a:avLst/>
              <a:gdLst/>
              <a:ahLst/>
              <a:cxnLst/>
              <a:rect l="l" t="t" r="r" b="b"/>
              <a:pathLst>
                <a:path w="967129" h="1119750">
                  <a:moveTo>
                    <a:pt x="842669" y="1119750"/>
                  </a:moveTo>
                  <a:lnTo>
                    <a:pt x="124460" y="1119750"/>
                  </a:lnTo>
                  <a:cubicBezTo>
                    <a:pt x="55880" y="1119750"/>
                    <a:pt x="0" y="1063870"/>
                    <a:pt x="0" y="99529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42669" y="0"/>
                  </a:lnTo>
                  <a:cubicBezTo>
                    <a:pt x="911249" y="0"/>
                    <a:pt x="967129" y="55880"/>
                    <a:pt x="967129" y="124460"/>
                  </a:cubicBezTo>
                  <a:lnTo>
                    <a:pt x="967129" y="995290"/>
                  </a:lnTo>
                  <a:cubicBezTo>
                    <a:pt x="967129" y="1063870"/>
                    <a:pt x="911249" y="1119750"/>
                    <a:pt x="842669" y="11197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928476" y="2816238"/>
            <a:ext cx="655984" cy="655984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7350537" y="4174823"/>
            <a:ext cx="4036797" cy="1284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399" u="none" dirty="0">
                <a:solidFill>
                  <a:srgbClr val="000060"/>
                </a:solidFill>
                <a:latin typeface="Ovo"/>
              </a:rPr>
              <a:t>65% of graduates are going to have to do a job that hasn’t even been invented yet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990566" y="2898714"/>
            <a:ext cx="655778" cy="573508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2194143" y="4174823"/>
            <a:ext cx="4036797" cy="1720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lvl="0" indent="-457200" algn="ctr">
              <a:lnSpc>
                <a:spcPts val="3359"/>
              </a:lnSpc>
              <a:spcBef>
                <a:spcPct val="0"/>
              </a:spcBef>
              <a:buAutoNum type="arabicPeriod"/>
            </a:pPr>
            <a:r>
              <a:rPr lang="en-US" sz="2400" u="none" dirty="0">
                <a:solidFill>
                  <a:srgbClr val="000060"/>
                </a:solidFill>
                <a:latin typeface="Ovo"/>
              </a:rPr>
              <a:t>What do you want to do when you grow up?</a:t>
            </a:r>
          </a:p>
          <a:p>
            <a:pPr marL="457200" lvl="0" indent="-457200" algn="ctr">
              <a:lnSpc>
                <a:spcPts val="3359"/>
              </a:lnSpc>
              <a:spcBef>
                <a:spcPct val="0"/>
              </a:spcBef>
              <a:buAutoNum type="arabicPeriod"/>
            </a:pPr>
            <a:r>
              <a:rPr lang="en-US" sz="2400" dirty="0">
                <a:solidFill>
                  <a:srgbClr val="000060"/>
                </a:solidFill>
                <a:latin typeface="Ovo"/>
              </a:rPr>
              <a:t>What is your major?</a:t>
            </a:r>
          </a:p>
          <a:p>
            <a:pPr marL="457200" lvl="0" indent="-457200" algn="ctr">
              <a:lnSpc>
                <a:spcPts val="3359"/>
              </a:lnSpc>
              <a:spcBef>
                <a:spcPct val="0"/>
              </a:spcBef>
              <a:buAutoNum type="arabicPeriod"/>
            </a:pPr>
            <a:r>
              <a:rPr lang="en-US" sz="2400" u="none" dirty="0">
                <a:solidFill>
                  <a:srgbClr val="000060"/>
                </a:solidFill>
                <a:latin typeface="Ovo"/>
              </a:rPr>
              <a:t>What do you do?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965186" y="613762"/>
            <a:ext cx="10582563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40"/>
              </a:lnSpc>
              <a:spcBef>
                <a:spcPct val="0"/>
              </a:spcBef>
            </a:pPr>
            <a:r>
              <a:rPr lang="en-US" sz="7200" dirty="0">
                <a:solidFill>
                  <a:srgbClr val="FFFFFF"/>
                </a:solidFill>
                <a:latin typeface="Quattrocento Bold"/>
              </a:rPr>
              <a:t>Be a Perpetual Learner</a:t>
            </a:r>
            <a:endParaRPr lang="en-US" sz="7200" u="none" dirty="0">
              <a:solidFill>
                <a:srgbClr val="FFFFFF"/>
              </a:solidFill>
              <a:latin typeface="Quattrocento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8643807" y="6431974"/>
            <a:ext cx="1200667" cy="590550"/>
            <a:chOff x="0" y="0"/>
            <a:chExt cx="1600889" cy="787400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1600889" cy="787400"/>
              <a:chOff x="0" y="0"/>
              <a:chExt cx="2537409" cy="1248029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2538678" cy="1248029"/>
              </a:xfrm>
              <a:custGeom>
                <a:avLst/>
                <a:gdLst/>
                <a:ahLst/>
                <a:cxnLst/>
                <a:rect l="l" t="t" r="r" b="b"/>
                <a:pathLst>
                  <a:path w="2538678" h="1248029">
                    <a:moveTo>
                      <a:pt x="1984958" y="1248029"/>
                    </a:moveTo>
                    <a:lnTo>
                      <a:pt x="553720" y="1248029"/>
                    </a:lnTo>
                    <a:cubicBezTo>
                      <a:pt x="247650" y="1248029"/>
                      <a:pt x="0" y="968640"/>
                      <a:pt x="0" y="624744"/>
                    </a:cubicBezTo>
                    <a:cubicBezTo>
                      <a:pt x="0" y="279415"/>
                      <a:pt x="247650" y="0"/>
                      <a:pt x="553720" y="0"/>
                    </a:cubicBezTo>
                    <a:lnTo>
                      <a:pt x="1984958" y="0"/>
                    </a:lnTo>
                    <a:cubicBezTo>
                      <a:pt x="2291028" y="0"/>
                      <a:pt x="2538678" y="279415"/>
                      <a:pt x="2538678" y="624744"/>
                    </a:cubicBezTo>
                    <a:cubicBezTo>
                      <a:pt x="2537408" y="968640"/>
                      <a:pt x="2289758" y="1248029"/>
                      <a:pt x="1984958" y="1248029"/>
                    </a:cubicBezTo>
                    <a:close/>
                  </a:path>
                </a:pathLst>
              </a:custGeom>
              <a:solidFill>
                <a:srgbClr val="2E377F"/>
              </a:solidFill>
            </p:spPr>
          </p:sp>
        </p:grpSp>
        <p:grpSp>
          <p:nvGrpSpPr>
            <p:cNvPr id="25" name="Group 25"/>
            <p:cNvGrpSpPr/>
            <p:nvPr/>
          </p:nvGrpSpPr>
          <p:grpSpPr>
            <a:xfrm>
              <a:off x="554121" y="294656"/>
              <a:ext cx="492646" cy="198089"/>
              <a:chOff x="0" y="0"/>
              <a:chExt cx="1263395" cy="508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215900"/>
                <a:ext cx="967486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967486" h="76200">
                    <a:moveTo>
                      <a:pt x="0" y="0"/>
                    </a:moveTo>
                    <a:lnTo>
                      <a:pt x="967486" y="0"/>
                    </a:lnTo>
                    <a:lnTo>
                      <a:pt x="967486" y="76200"/>
                    </a:lnTo>
                    <a:lnTo>
                      <a:pt x="0" y="76200"/>
                    </a:lnTo>
                    <a:close/>
                  </a:path>
                </a:pathLst>
              </a:custGeom>
              <a:solidFill>
                <a:srgbClr val="FEFDFF"/>
              </a:solidFill>
            </p:spPr>
          </p:sp>
          <p:sp>
            <p:nvSpPr>
              <p:cNvPr id="27" name="Freeform 27"/>
              <p:cNvSpPr/>
              <p:nvPr/>
            </p:nvSpPr>
            <p:spPr>
              <a:xfrm>
                <a:off x="888745" y="1270"/>
                <a:ext cx="374650" cy="505460"/>
              </a:xfrm>
              <a:custGeom>
                <a:avLst/>
                <a:gdLst/>
                <a:ahLst/>
                <a:cxnLst/>
                <a:rect l="l" t="t" r="r" b="b"/>
                <a:pathLst>
                  <a:path w="374650" h="505460">
                    <a:moveTo>
                      <a:pt x="0" y="505460"/>
                    </a:moveTo>
                    <a:lnTo>
                      <a:pt x="0" y="0"/>
                    </a:lnTo>
                    <a:lnTo>
                      <a:pt x="374650" y="252730"/>
                    </a:lnTo>
                    <a:close/>
                  </a:path>
                </a:pathLst>
              </a:custGeom>
              <a:solidFill>
                <a:srgbClr val="FEFDFF"/>
              </a:solidFill>
            </p:spPr>
          </p:sp>
        </p:grpSp>
      </p:grpSp>
      <p:grpSp>
        <p:nvGrpSpPr>
          <p:cNvPr id="28" name="Group 28"/>
          <p:cNvGrpSpPr/>
          <p:nvPr/>
        </p:nvGrpSpPr>
        <p:grpSpPr>
          <a:xfrm>
            <a:off x="13612208" y="6431974"/>
            <a:ext cx="1200667" cy="590550"/>
            <a:chOff x="0" y="0"/>
            <a:chExt cx="1600889" cy="787400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1600889" cy="787400"/>
              <a:chOff x="0" y="0"/>
              <a:chExt cx="2537409" cy="1248029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2538678" cy="1248029"/>
              </a:xfrm>
              <a:custGeom>
                <a:avLst/>
                <a:gdLst/>
                <a:ahLst/>
                <a:cxnLst/>
                <a:rect l="l" t="t" r="r" b="b"/>
                <a:pathLst>
                  <a:path w="2538678" h="1248029">
                    <a:moveTo>
                      <a:pt x="1984958" y="1248029"/>
                    </a:moveTo>
                    <a:lnTo>
                      <a:pt x="553720" y="1248029"/>
                    </a:lnTo>
                    <a:cubicBezTo>
                      <a:pt x="247650" y="1248029"/>
                      <a:pt x="0" y="968640"/>
                      <a:pt x="0" y="624744"/>
                    </a:cubicBezTo>
                    <a:cubicBezTo>
                      <a:pt x="0" y="279415"/>
                      <a:pt x="247650" y="0"/>
                      <a:pt x="553720" y="0"/>
                    </a:cubicBezTo>
                    <a:lnTo>
                      <a:pt x="1984958" y="0"/>
                    </a:lnTo>
                    <a:cubicBezTo>
                      <a:pt x="2291028" y="0"/>
                      <a:pt x="2538678" y="279415"/>
                      <a:pt x="2538678" y="624744"/>
                    </a:cubicBezTo>
                    <a:cubicBezTo>
                      <a:pt x="2537408" y="968640"/>
                      <a:pt x="2289758" y="1248029"/>
                      <a:pt x="1984958" y="1248029"/>
                    </a:cubicBezTo>
                    <a:close/>
                  </a:path>
                </a:pathLst>
              </a:custGeom>
              <a:solidFill>
                <a:srgbClr val="2E377F"/>
              </a:solidFill>
            </p:spPr>
          </p:sp>
        </p:grpSp>
        <p:grpSp>
          <p:nvGrpSpPr>
            <p:cNvPr id="31" name="Group 31"/>
            <p:cNvGrpSpPr/>
            <p:nvPr/>
          </p:nvGrpSpPr>
          <p:grpSpPr>
            <a:xfrm>
              <a:off x="554121" y="294656"/>
              <a:ext cx="492646" cy="198089"/>
              <a:chOff x="0" y="0"/>
              <a:chExt cx="1263395" cy="5080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215900"/>
                <a:ext cx="967486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967486" h="76200">
                    <a:moveTo>
                      <a:pt x="0" y="0"/>
                    </a:moveTo>
                    <a:lnTo>
                      <a:pt x="967486" y="0"/>
                    </a:lnTo>
                    <a:lnTo>
                      <a:pt x="967486" y="76200"/>
                    </a:lnTo>
                    <a:lnTo>
                      <a:pt x="0" y="76200"/>
                    </a:lnTo>
                    <a:close/>
                  </a:path>
                </a:pathLst>
              </a:custGeom>
              <a:solidFill>
                <a:srgbClr val="FEFDFF"/>
              </a:solidFill>
            </p:spPr>
          </p:sp>
          <p:sp>
            <p:nvSpPr>
              <p:cNvPr id="33" name="Freeform 33"/>
              <p:cNvSpPr/>
              <p:nvPr/>
            </p:nvSpPr>
            <p:spPr>
              <a:xfrm>
                <a:off x="888745" y="1270"/>
                <a:ext cx="374650" cy="505460"/>
              </a:xfrm>
              <a:custGeom>
                <a:avLst/>
                <a:gdLst/>
                <a:ahLst/>
                <a:cxnLst/>
                <a:rect l="l" t="t" r="r" b="b"/>
                <a:pathLst>
                  <a:path w="374650" h="505460">
                    <a:moveTo>
                      <a:pt x="0" y="505460"/>
                    </a:moveTo>
                    <a:lnTo>
                      <a:pt x="0" y="0"/>
                    </a:lnTo>
                    <a:lnTo>
                      <a:pt x="374650" y="252730"/>
                    </a:lnTo>
                    <a:close/>
                  </a:path>
                </a:pathLst>
              </a:custGeom>
              <a:solidFill>
                <a:srgbClr val="FEFDFF"/>
              </a:solidFill>
            </p:spPr>
          </p:sp>
        </p:grpSp>
      </p:grpSp>
      <p:grpSp>
        <p:nvGrpSpPr>
          <p:cNvPr id="34" name="Group 34"/>
          <p:cNvGrpSpPr/>
          <p:nvPr/>
        </p:nvGrpSpPr>
        <p:grpSpPr>
          <a:xfrm>
            <a:off x="3700060" y="6431974"/>
            <a:ext cx="1200667" cy="590550"/>
            <a:chOff x="0" y="0"/>
            <a:chExt cx="1600889" cy="787400"/>
          </a:xfrm>
        </p:grpSpPr>
        <p:grpSp>
          <p:nvGrpSpPr>
            <p:cNvPr id="35" name="Group 35"/>
            <p:cNvGrpSpPr/>
            <p:nvPr/>
          </p:nvGrpSpPr>
          <p:grpSpPr>
            <a:xfrm>
              <a:off x="0" y="0"/>
              <a:ext cx="1600889" cy="787400"/>
              <a:chOff x="0" y="0"/>
              <a:chExt cx="2537409" cy="1248029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2538678" cy="1248029"/>
              </a:xfrm>
              <a:custGeom>
                <a:avLst/>
                <a:gdLst/>
                <a:ahLst/>
                <a:cxnLst/>
                <a:rect l="l" t="t" r="r" b="b"/>
                <a:pathLst>
                  <a:path w="2538678" h="1248029">
                    <a:moveTo>
                      <a:pt x="1984958" y="1248029"/>
                    </a:moveTo>
                    <a:lnTo>
                      <a:pt x="553720" y="1248029"/>
                    </a:lnTo>
                    <a:cubicBezTo>
                      <a:pt x="247650" y="1248029"/>
                      <a:pt x="0" y="968640"/>
                      <a:pt x="0" y="624744"/>
                    </a:cubicBezTo>
                    <a:cubicBezTo>
                      <a:pt x="0" y="279415"/>
                      <a:pt x="247650" y="0"/>
                      <a:pt x="553720" y="0"/>
                    </a:cubicBezTo>
                    <a:lnTo>
                      <a:pt x="1984958" y="0"/>
                    </a:lnTo>
                    <a:cubicBezTo>
                      <a:pt x="2291028" y="0"/>
                      <a:pt x="2538678" y="279415"/>
                      <a:pt x="2538678" y="624744"/>
                    </a:cubicBezTo>
                    <a:cubicBezTo>
                      <a:pt x="2537408" y="968640"/>
                      <a:pt x="2289758" y="1248029"/>
                      <a:pt x="1984958" y="1248029"/>
                    </a:cubicBezTo>
                    <a:close/>
                  </a:path>
                </a:pathLst>
              </a:custGeom>
              <a:solidFill>
                <a:srgbClr val="2E377F"/>
              </a:solidFill>
            </p:spPr>
          </p:sp>
        </p:grpSp>
        <p:grpSp>
          <p:nvGrpSpPr>
            <p:cNvPr id="37" name="Group 37"/>
            <p:cNvGrpSpPr/>
            <p:nvPr/>
          </p:nvGrpSpPr>
          <p:grpSpPr>
            <a:xfrm>
              <a:off x="554121" y="294656"/>
              <a:ext cx="492646" cy="198089"/>
              <a:chOff x="0" y="0"/>
              <a:chExt cx="1263395" cy="50800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215900"/>
                <a:ext cx="967486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967486" h="76200">
                    <a:moveTo>
                      <a:pt x="0" y="0"/>
                    </a:moveTo>
                    <a:lnTo>
                      <a:pt x="967486" y="0"/>
                    </a:lnTo>
                    <a:lnTo>
                      <a:pt x="967486" y="76200"/>
                    </a:lnTo>
                    <a:lnTo>
                      <a:pt x="0" y="76200"/>
                    </a:lnTo>
                    <a:close/>
                  </a:path>
                </a:pathLst>
              </a:custGeom>
              <a:solidFill>
                <a:srgbClr val="FEFDFF"/>
              </a:solidFill>
            </p:spPr>
          </p:sp>
          <p:sp>
            <p:nvSpPr>
              <p:cNvPr id="39" name="Freeform 39"/>
              <p:cNvSpPr/>
              <p:nvPr/>
            </p:nvSpPr>
            <p:spPr>
              <a:xfrm>
                <a:off x="888745" y="1270"/>
                <a:ext cx="374650" cy="505460"/>
              </a:xfrm>
              <a:custGeom>
                <a:avLst/>
                <a:gdLst/>
                <a:ahLst/>
                <a:cxnLst/>
                <a:rect l="l" t="t" r="r" b="b"/>
                <a:pathLst>
                  <a:path w="374650" h="505460">
                    <a:moveTo>
                      <a:pt x="0" y="505460"/>
                    </a:moveTo>
                    <a:lnTo>
                      <a:pt x="0" y="0"/>
                    </a:lnTo>
                    <a:lnTo>
                      <a:pt x="374650" y="252730"/>
                    </a:lnTo>
                    <a:close/>
                  </a:path>
                </a:pathLst>
              </a:custGeom>
              <a:solidFill>
                <a:srgbClr val="FEFDFF"/>
              </a:solidFill>
            </p:spPr>
          </p:sp>
        </p:grp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5B355B12-21B7-4684-9993-D6B36239E43C}"/>
              </a:ext>
            </a:extLst>
          </p:cNvPr>
          <p:cNvSpPr txBox="1"/>
          <p:nvPr/>
        </p:nvSpPr>
        <p:spPr>
          <a:xfrm>
            <a:off x="1933450" y="9254123"/>
            <a:ext cx="5338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Source: Work to Learn Articles by Heather E. McGowan</a:t>
            </a:r>
          </a:p>
        </p:txBody>
      </p:sp>
      <p:sp>
        <p:nvSpPr>
          <p:cNvPr id="41" name="TextBox 21">
            <a:extLst>
              <a:ext uri="{FF2B5EF4-FFF2-40B4-BE49-F238E27FC236}">
                <a16:creationId xmlns:a16="http://schemas.microsoft.com/office/drawing/2014/main" id="{C81908BE-3B65-4C03-BD86-E8D3C69D332F}"/>
              </a:ext>
            </a:extLst>
          </p:cNvPr>
          <p:cNvSpPr txBox="1"/>
          <p:nvPr/>
        </p:nvSpPr>
        <p:spPr>
          <a:xfrm>
            <a:off x="3965186" y="7857000"/>
            <a:ext cx="10582563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40"/>
              </a:lnSpc>
              <a:spcBef>
                <a:spcPct val="0"/>
              </a:spcBef>
            </a:pPr>
            <a:r>
              <a:rPr lang="en-US" sz="7200" dirty="0">
                <a:solidFill>
                  <a:srgbClr val="FFFFFF"/>
                </a:solidFill>
                <a:latin typeface="Quattrocento Bold"/>
              </a:rPr>
              <a:t>Learn How to Learn</a:t>
            </a:r>
            <a:endParaRPr lang="en-US" sz="7200" u="none" dirty="0">
              <a:solidFill>
                <a:srgbClr val="FFFFFF"/>
              </a:solidFill>
              <a:latin typeface="Quattrocento 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5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9">
            <a:extLst>
              <a:ext uri="{FF2B5EF4-FFF2-40B4-BE49-F238E27FC236}">
                <a16:creationId xmlns:a16="http://schemas.microsoft.com/office/drawing/2014/main" id="{85011176-E8BD-4B47-A623-3E24CF079B02}"/>
              </a:ext>
            </a:extLst>
          </p:cNvPr>
          <p:cNvSpPr txBox="1"/>
          <p:nvPr/>
        </p:nvSpPr>
        <p:spPr>
          <a:xfrm>
            <a:off x="1693007" y="1257300"/>
            <a:ext cx="14901986" cy="73738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11519"/>
              </a:lnSpc>
              <a:spcBef>
                <a:spcPct val="0"/>
              </a:spcBef>
            </a:pPr>
            <a:r>
              <a:rPr lang="en-US" sz="9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FUTURE OF WORK IS GOING TO BE ALL ABOUT CREATING THE LADDER FOR YOUR SELF</a:t>
            </a:r>
            <a:endParaRPr lang="en-US" sz="9600" dirty="0">
              <a:solidFill>
                <a:schemeClr val="bg1"/>
              </a:solidFill>
              <a:latin typeface="Quattrocento Bold"/>
            </a:endParaRPr>
          </a:p>
        </p:txBody>
      </p:sp>
    </p:spTree>
    <p:extLst>
      <p:ext uri="{BB962C8B-B14F-4D97-AF65-F5344CB8AC3E}">
        <p14:creationId xmlns:p14="http://schemas.microsoft.com/office/powerpoint/2010/main" val="428903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995860" y="5514125"/>
            <a:ext cx="5297488" cy="441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200" b="1" u="none" dirty="0">
                <a:solidFill>
                  <a:srgbClr val="2E377F"/>
                </a:solidFill>
                <a:latin typeface="Ovo"/>
              </a:rPr>
              <a:t>Develop an inspiring vision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9995860" y="7133980"/>
            <a:ext cx="6310940" cy="441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200" b="1" u="none" dirty="0">
                <a:solidFill>
                  <a:srgbClr val="2E377F"/>
                </a:solidFill>
                <a:latin typeface="Ovo"/>
              </a:rPr>
              <a:t>Translate in into a clear strategy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-1145656" y="-5008342"/>
            <a:ext cx="20268907" cy="9379402"/>
            <a:chOff x="0" y="0"/>
            <a:chExt cx="6856396" cy="343567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856396" cy="3435674"/>
            </a:xfrm>
            <a:custGeom>
              <a:avLst/>
              <a:gdLst/>
              <a:ahLst/>
              <a:cxnLst/>
              <a:rect l="l" t="t" r="r" b="b"/>
              <a:pathLst>
                <a:path w="6856396" h="3435674">
                  <a:moveTo>
                    <a:pt x="6731936" y="3435674"/>
                  </a:moveTo>
                  <a:lnTo>
                    <a:pt x="124460" y="3435674"/>
                  </a:lnTo>
                  <a:cubicBezTo>
                    <a:pt x="55880" y="3435674"/>
                    <a:pt x="0" y="3379794"/>
                    <a:pt x="0" y="33112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31936" y="0"/>
                  </a:lnTo>
                  <a:cubicBezTo>
                    <a:pt x="6800516" y="0"/>
                    <a:pt x="6856396" y="55880"/>
                    <a:pt x="6856396" y="124460"/>
                  </a:cubicBezTo>
                  <a:lnTo>
                    <a:pt x="6856396" y="3311215"/>
                  </a:lnTo>
                  <a:cubicBezTo>
                    <a:pt x="6856396" y="3379794"/>
                    <a:pt x="6800516" y="3435674"/>
                    <a:pt x="6731936" y="3435674"/>
                  </a:cubicBezTo>
                  <a:close/>
                </a:path>
              </a:pathLst>
            </a:custGeom>
            <a:solidFill>
              <a:srgbClr val="FF5555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028700" y="666325"/>
            <a:ext cx="12912237" cy="2205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40"/>
              </a:lnSpc>
              <a:spcBef>
                <a:spcPct val="0"/>
              </a:spcBef>
            </a:pPr>
            <a:r>
              <a:rPr lang="en-US" sz="7200" u="none" dirty="0">
                <a:solidFill>
                  <a:srgbClr val="FFFFFF"/>
                </a:solidFill>
                <a:latin typeface="Quattrocento Bold"/>
              </a:rPr>
              <a:t>3 STEPS TO IMPLEMENT</a:t>
            </a:r>
          </a:p>
          <a:p>
            <a:pPr marL="0" lvl="0" indent="0" algn="l">
              <a:lnSpc>
                <a:spcPts val="8640"/>
              </a:lnSpc>
              <a:spcBef>
                <a:spcPct val="0"/>
              </a:spcBef>
            </a:pPr>
            <a:r>
              <a:rPr lang="en-US" sz="7200" dirty="0">
                <a:solidFill>
                  <a:srgbClr val="002060"/>
                </a:solidFill>
                <a:latin typeface="Quattrocento Bold"/>
              </a:rPr>
              <a:t>“FUTURE BACK” </a:t>
            </a:r>
            <a:r>
              <a:rPr lang="en-US" sz="7200" dirty="0">
                <a:solidFill>
                  <a:srgbClr val="FFFFFF"/>
                </a:solidFill>
                <a:latin typeface="Quattrocento Bold"/>
              </a:rPr>
              <a:t>THINKING</a:t>
            </a:r>
            <a:endParaRPr lang="en-US" sz="7200" u="none" dirty="0">
              <a:solidFill>
                <a:srgbClr val="FFFFFF"/>
              </a:solidFill>
              <a:latin typeface="Quattrocento Bold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7248414" y="9589455"/>
            <a:ext cx="416870" cy="402811"/>
            <a:chOff x="0" y="0"/>
            <a:chExt cx="555827" cy="537082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-5400000">
              <a:off x="0" y="0"/>
              <a:ext cx="537082" cy="537082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5400000">
              <a:off x="18745" y="0"/>
              <a:ext cx="537082" cy="537082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796254" y="1028700"/>
            <a:ext cx="463046" cy="30813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57749" y="4658748"/>
            <a:ext cx="3992796" cy="5674516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8511547" y="5278962"/>
            <a:ext cx="954505" cy="944092"/>
            <a:chOff x="0" y="0"/>
            <a:chExt cx="1272674" cy="1258790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272674" cy="1258790"/>
            </a:xfrm>
            <a:prstGeom prst="rect">
              <a:avLst/>
            </a:prstGeom>
          </p:spPr>
        </p:pic>
        <p:sp>
          <p:nvSpPr>
            <p:cNvPr id="14" name="TextBox 14"/>
            <p:cNvSpPr txBox="1"/>
            <p:nvPr/>
          </p:nvSpPr>
          <p:spPr>
            <a:xfrm>
              <a:off x="233538" y="374060"/>
              <a:ext cx="805597" cy="501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12"/>
                </a:lnSpc>
                <a:spcBef>
                  <a:spcPct val="0"/>
                </a:spcBef>
              </a:pPr>
              <a:r>
                <a:rPr lang="en-US" sz="2427" u="none" dirty="0">
                  <a:solidFill>
                    <a:srgbClr val="FFFFFF"/>
                  </a:solidFill>
                  <a:latin typeface="Quattrocento Bold"/>
                </a:rPr>
                <a:t>01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658000" y="8645363"/>
            <a:ext cx="954505" cy="944092"/>
            <a:chOff x="-38267" y="0"/>
            <a:chExt cx="1272674" cy="1258790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-38267" y="0"/>
              <a:ext cx="1272674" cy="1258790"/>
            </a:xfrm>
            <a:prstGeom prst="rect">
              <a:avLst/>
            </a:prstGeom>
          </p:spPr>
        </p:pic>
        <p:sp>
          <p:nvSpPr>
            <p:cNvPr id="17" name="TextBox 17"/>
            <p:cNvSpPr txBox="1"/>
            <p:nvPr/>
          </p:nvSpPr>
          <p:spPr>
            <a:xfrm>
              <a:off x="195270" y="378822"/>
              <a:ext cx="805596" cy="501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12"/>
                </a:lnSpc>
                <a:spcBef>
                  <a:spcPct val="0"/>
                </a:spcBef>
              </a:pPr>
              <a:r>
                <a:rPr lang="en-US" sz="2427" u="none" dirty="0">
                  <a:solidFill>
                    <a:srgbClr val="FFFFFF"/>
                  </a:solidFill>
                  <a:latin typeface="Quattrocento Bold"/>
                </a:rPr>
                <a:t>03</a:t>
              </a: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2407563">
            <a:off x="5574902" y="4101099"/>
            <a:ext cx="2921019" cy="1115298"/>
          </a:xfrm>
          <a:prstGeom prst="rect">
            <a:avLst/>
          </a:prstGeom>
        </p:spPr>
      </p:pic>
      <p:grpSp>
        <p:nvGrpSpPr>
          <p:cNvPr id="20" name="Group 15">
            <a:extLst>
              <a:ext uri="{FF2B5EF4-FFF2-40B4-BE49-F238E27FC236}">
                <a16:creationId xmlns:a16="http://schemas.microsoft.com/office/drawing/2014/main" id="{193DFE5B-E6F5-45FB-83DF-151BDADBE860}"/>
              </a:ext>
            </a:extLst>
          </p:cNvPr>
          <p:cNvGrpSpPr/>
          <p:nvPr/>
        </p:nvGrpSpPr>
        <p:grpSpPr>
          <a:xfrm>
            <a:off x="8511544" y="6958922"/>
            <a:ext cx="954505" cy="944092"/>
            <a:chOff x="0" y="0"/>
            <a:chExt cx="1272674" cy="1258790"/>
          </a:xfrm>
        </p:grpSpPr>
        <p:pic>
          <p:nvPicPr>
            <p:cNvPr id="21" name="Picture 16">
              <a:extLst>
                <a:ext uri="{FF2B5EF4-FFF2-40B4-BE49-F238E27FC236}">
                  <a16:creationId xmlns:a16="http://schemas.microsoft.com/office/drawing/2014/main" id="{9B300899-CE3B-4E77-B62C-85D891B0D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272674" cy="1258790"/>
            </a:xfrm>
            <a:prstGeom prst="rect">
              <a:avLst/>
            </a:prstGeom>
          </p:spPr>
        </p:pic>
        <p:sp>
          <p:nvSpPr>
            <p:cNvPr id="22" name="TextBox 17">
              <a:extLst>
                <a:ext uri="{FF2B5EF4-FFF2-40B4-BE49-F238E27FC236}">
                  <a16:creationId xmlns:a16="http://schemas.microsoft.com/office/drawing/2014/main" id="{B265B80C-C5B9-4F45-82F2-59FB4329D9D0}"/>
                </a:ext>
              </a:extLst>
            </p:cNvPr>
            <p:cNvSpPr txBox="1"/>
            <p:nvPr/>
          </p:nvSpPr>
          <p:spPr>
            <a:xfrm>
              <a:off x="233538" y="374060"/>
              <a:ext cx="805597" cy="501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12"/>
                </a:lnSpc>
                <a:spcBef>
                  <a:spcPct val="0"/>
                </a:spcBef>
              </a:pPr>
              <a:r>
                <a:rPr lang="en-US" sz="2427" u="none" dirty="0">
                  <a:solidFill>
                    <a:srgbClr val="FFFFFF"/>
                  </a:solidFill>
                  <a:latin typeface="Quattrocento Bold"/>
                </a:rPr>
                <a:t>02</a:t>
              </a:r>
            </a:p>
          </p:txBody>
        </p:sp>
      </p:grpSp>
      <p:sp>
        <p:nvSpPr>
          <p:cNvPr id="23" name="TextBox 3">
            <a:extLst>
              <a:ext uri="{FF2B5EF4-FFF2-40B4-BE49-F238E27FC236}">
                <a16:creationId xmlns:a16="http://schemas.microsoft.com/office/drawing/2014/main" id="{2CECBFA1-4557-41EF-B4F0-644F1E04461C}"/>
              </a:ext>
            </a:extLst>
          </p:cNvPr>
          <p:cNvSpPr txBox="1"/>
          <p:nvPr/>
        </p:nvSpPr>
        <p:spPr>
          <a:xfrm>
            <a:off x="10096890" y="8847252"/>
            <a:ext cx="7810109" cy="441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200" b="1" u="none" dirty="0">
                <a:solidFill>
                  <a:srgbClr val="2E377F"/>
                </a:solidFill>
                <a:latin typeface="Ovo"/>
              </a:rPr>
              <a:t>Prepare for and manage its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1615417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5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9">
            <a:extLst>
              <a:ext uri="{FF2B5EF4-FFF2-40B4-BE49-F238E27FC236}">
                <a16:creationId xmlns:a16="http://schemas.microsoft.com/office/drawing/2014/main" id="{85011176-E8BD-4B47-A623-3E24CF079B02}"/>
              </a:ext>
            </a:extLst>
          </p:cNvPr>
          <p:cNvSpPr txBox="1"/>
          <p:nvPr/>
        </p:nvSpPr>
        <p:spPr>
          <a:xfrm>
            <a:off x="8235042" y="342900"/>
            <a:ext cx="9882179" cy="73738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11519"/>
              </a:lnSpc>
              <a:spcBef>
                <a:spcPct val="0"/>
              </a:spcBef>
            </a:pPr>
            <a:r>
              <a:rPr lang="en-US" sz="9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GROWING UP WITH HYDROCARBON SELF DEVELOPMENT</a:t>
            </a:r>
            <a:endParaRPr lang="en-US" sz="9600" dirty="0">
              <a:solidFill>
                <a:schemeClr val="bg1"/>
              </a:solidFill>
              <a:latin typeface="Quattrocento 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4F94BD-61FE-4760-99A6-CEBF54746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9121">
            <a:off x="66787" y="980432"/>
            <a:ext cx="7815046" cy="78150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2CE23D-6C94-4F3D-ACC0-B52E536E21AD}"/>
              </a:ext>
            </a:extLst>
          </p:cNvPr>
          <p:cNvSpPr txBox="1"/>
          <p:nvPr/>
        </p:nvSpPr>
        <p:spPr>
          <a:xfrm>
            <a:off x="7986721" y="8191500"/>
            <a:ext cx="10263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True experience of Harry MAC – </a:t>
            </a:r>
            <a:r>
              <a:rPr lang="en-US" dirty="0" err="1">
                <a:solidFill>
                  <a:schemeClr val="bg1"/>
                </a:solidFill>
              </a:rPr>
              <a:t>Direktur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Perencanaan</a:t>
            </a:r>
            <a:r>
              <a:rPr lang="en-US" dirty="0">
                <a:solidFill>
                  <a:schemeClr val="bg1"/>
                </a:solidFill>
              </a:rPr>
              <a:t> &amp; </a:t>
            </a:r>
            <a:r>
              <a:rPr lang="en-US" dirty="0" err="1">
                <a:solidFill>
                  <a:schemeClr val="bg1"/>
                </a:solidFill>
              </a:rPr>
              <a:t>Pengembangan</a:t>
            </a:r>
            <a:r>
              <a:rPr lang="en-US" dirty="0">
                <a:solidFill>
                  <a:schemeClr val="bg1"/>
                </a:solidFill>
              </a:rPr>
              <a:t> PT ASDP Indonesia Ferry (Persero) </a:t>
            </a:r>
          </a:p>
          <a:p>
            <a:r>
              <a:rPr lang="en-US" dirty="0">
                <a:solidFill>
                  <a:schemeClr val="bg1"/>
                </a:solidFill>
              </a:rPr>
              <a:t>Source: SDM Naik Kelas!, Antoni </a:t>
            </a:r>
            <a:r>
              <a:rPr lang="en-US" dirty="0" err="1">
                <a:solidFill>
                  <a:schemeClr val="bg1"/>
                </a:solidFill>
              </a:rPr>
              <a:t>Ludfi</a:t>
            </a:r>
            <a:r>
              <a:rPr lang="en-US" dirty="0">
                <a:solidFill>
                  <a:schemeClr val="bg1"/>
                </a:solidFill>
              </a:rPr>
              <a:t> Arifin, </a:t>
            </a:r>
            <a:r>
              <a:rPr lang="en-US" dirty="0" err="1">
                <a:solidFill>
                  <a:schemeClr val="bg1"/>
                </a:solidFill>
              </a:rPr>
              <a:t>dkk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48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90454" y="-5924889"/>
            <a:ext cx="20268907" cy="11086288"/>
            <a:chOff x="0" y="0"/>
            <a:chExt cx="6856396" cy="37501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856396" cy="3750177"/>
            </a:xfrm>
            <a:custGeom>
              <a:avLst/>
              <a:gdLst/>
              <a:ahLst/>
              <a:cxnLst/>
              <a:rect l="l" t="t" r="r" b="b"/>
              <a:pathLst>
                <a:path w="6856396" h="3750177">
                  <a:moveTo>
                    <a:pt x="6731936" y="3750177"/>
                  </a:moveTo>
                  <a:lnTo>
                    <a:pt x="124460" y="3750177"/>
                  </a:lnTo>
                  <a:cubicBezTo>
                    <a:pt x="55880" y="3750177"/>
                    <a:pt x="0" y="3694297"/>
                    <a:pt x="0" y="362571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31936" y="0"/>
                  </a:lnTo>
                  <a:cubicBezTo>
                    <a:pt x="6800516" y="0"/>
                    <a:pt x="6856396" y="55880"/>
                    <a:pt x="6856396" y="124460"/>
                  </a:cubicBezTo>
                  <a:lnTo>
                    <a:pt x="6856396" y="3625717"/>
                  </a:lnTo>
                  <a:cubicBezTo>
                    <a:pt x="6856396" y="3694297"/>
                    <a:pt x="6800516" y="3750177"/>
                    <a:pt x="6731936" y="3750177"/>
                  </a:cubicBezTo>
                  <a:close/>
                </a:path>
              </a:pathLst>
            </a:custGeom>
            <a:solidFill>
              <a:srgbClr val="FF5555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489567" y="3553760"/>
            <a:ext cx="4524799" cy="656633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6849459" y="9265329"/>
            <a:ext cx="416870" cy="402811"/>
            <a:chOff x="0" y="0"/>
            <a:chExt cx="555827" cy="537082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-5400000">
              <a:off x="0" y="0"/>
              <a:ext cx="537082" cy="53708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5400000">
              <a:off x="18745" y="0"/>
              <a:ext cx="537082" cy="537082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 rot="-10800000">
            <a:off x="1028700" y="9265329"/>
            <a:ext cx="416870" cy="402811"/>
            <a:chOff x="0" y="0"/>
            <a:chExt cx="555827" cy="537082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-5400000">
              <a:off x="0" y="0"/>
              <a:ext cx="537082" cy="537082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5400000">
              <a:off x="18745" y="0"/>
              <a:ext cx="537082" cy="537082"/>
            </a:xfrm>
            <a:prstGeom prst="rect">
              <a:avLst/>
            </a:prstGeom>
          </p:spPr>
        </p:pic>
      </p:grpSp>
      <p:sp>
        <p:nvSpPr>
          <p:cNvPr id="11" name="TextBox 11"/>
          <p:cNvSpPr txBox="1"/>
          <p:nvPr/>
        </p:nvSpPr>
        <p:spPr>
          <a:xfrm>
            <a:off x="5911796" y="2305864"/>
            <a:ext cx="3933236" cy="11737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640"/>
              </a:lnSpc>
              <a:spcBef>
                <a:spcPct val="0"/>
              </a:spcBef>
            </a:pPr>
            <a:r>
              <a:rPr lang="en-US" sz="9600" u="none" dirty="0">
                <a:solidFill>
                  <a:srgbClr val="FFFFFF"/>
                </a:solidFill>
                <a:latin typeface="Quattrocento Bold"/>
              </a:rPr>
              <a:t>C</a:t>
            </a:r>
            <a:r>
              <a:rPr lang="en-US" sz="4400" u="none" cap="small" dirty="0">
                <a:solidFill>
                  <a:srgbClr val="FFFFFF"/>
                </a:solidFill>
                <a:latin typeface="Quattrocento Bold"/>
              </a:rPr>
              <a:t>2</a:t>
            </a:r>
            <a:r>
              <a:rPr lang="en-US" sz="9600" u="none" dirty="0">
                <a:solidFill>
                  <a:srgbClr val="FFFFFF"/>
                </a:solidFill>
                <a:latin typeface="Quattrocento Bold"/>
              </a:rPr>
              <a:t>H</a:t>
            </a:r>
            <a:r>
              <a:rPr lang="en-US" sz="4400" u="none" dirty="0">
                <a:solidFill>
                  <a:srgbClr val="FFFFFF"/>
                </a:solidFill>
                <a:latin typeface="Quattrocento Bold"/>
              </a:rPr>
              <a:t>6</a:t>
            </a:r>
            <a:r>
              <a:rPr lang="en-US" sz="9600" u="none" dirty="0">
                <a:solidFill>
                  <a:srgbClr val="FFFFFF"/>
                </a:solidFill>
                <a:latin typeface="Quattrocento Bold"/>
              </a:rPr>
              <a:t> 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796254" y="1028700"/>
            <a:ext cx="463046" cy="308136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028700" y="5700730"/>
            <a:ext cx="954505" cy="944092"/>
            <a:chOff x="0" y="0"/>
            <a:chExt cx="1272674" cy="1258790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272674" cy="1258790"/>
            </a:xfrm>
            <a:prstGeom prst="rect">
              <a:avLst/>
            </a:prstGeom>
          </p:spPr>
        </p:pic>
        <p:sp>
          <p:nvSpPr>
            <p:cNvPr id="15" name="TextBox 15"/>
            <p:cNvSpPr txBox="1"/>
            <p:nvPr/>
          </p:nvSpPr>
          <p:spPr>
            <a:xfrm>
              <a:off x="233538" y="374060"/>
              <a:ext cx="805597" cy="501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12"/>
                </a:lnSpc>
                <a:spcBef>
                  <a:spcPct val="0"/>
                </a:spcBef>
              </a:pPr>
              <a:r>
                <a:rPr lang="en-US" sz="2427" u="none">
                  <a:solidFill>
                    <a:srgbClr val="FFFFFF"/>
                  </a:solidFill>
                  <a:latin typeface="Quattrocento Bold"/>
                </a:rPr>
                <a:t>01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497168" y="5700730"/>
            <a:ext cx="954505" cy="944092"/>
            <a:chOff x="0" y="0"/>
            <a:chExt cx="1272674" cy="1258790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272674" cy="1258790"/>
            </a:xfrm>
            <a:prstGeom prst="rect">
              <a:avLst/>
            </a:prstGeom>
          </p:spPr>
        </p:pic>
        <p:sp>
          <p:nvSpPr>
            <p:cNvPr id="18" name="TextBox 18"/>
            <p:cNvSpPr txBox="1"/>
            <p:nvPr/>
          </p:nvSpPr>
          <p:spPr>
            <a:xfrm>
              <a:off x="233538" y="374060"/>
              <a:ext cx="805597" cy="501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12"/>
                </a:lnSpc>
                <a:spcBef>
                  <a:spcPct val="0"/>
                </a:spcBef>
              </a:pPr>
              <a:r>
                <a:rPr lang="en-US" sz="2427" u="none">
                  <a:solidFill>
                    <a:srgbClr val="FFFFFF"/>
                  </a:solidFill>
                  <a:latin typeface="Quattrocento Bold"/>
                </a:rPr>
                <a:t>02</a:t>
              </a:r>
            </a:p>
          </p:txBody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126938" y="1812863"/>
            <a:ext cx="6077639" cy="4165944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6497168" y="7028068"/>
            <a:ext cx="4849163" cy="1749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lvl="0" indent="-342900" algn="l">
              <a:lnSpc>
                <a:spcPts val="3359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3200" u="none" dirty="0">
                <a:solidFill>
                  <a:srgbClr val="2E377F"/>
                </a:solidFill>
                <a:latin typeface="Ovo"/>
              </a:rPr>
              <a:t>Chemistry</a:t>
            </a:r>
          </a:p>
          <a:p>
            <a:pPr marL="342900" lvl="0" indent="-342900" algn="l">
              <a:lnSpc>
                <a:spcPts val="3359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2E377F"/>
                </a:solidFill>
                <a:latin typeface="Ovo"/>
              </a:rPr>
              <a:t>Honest</a:t>
            </a:r>
          </a:p>
          <a:p>
            <a:pPr marL="342900" lvl="0" indent="-342900" algn="l">
              <a:lnSpc>
                <a:spcPts val="3359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3200" u="none" dirty="0">
                <a:solidFill>
                  <a:srgbClr val="2E377F"/>
                </a:solidFill>
                <a:latin typeface="Ovo"/>
              </a:rPr>
              <a:t>Humble</a:t>
            </a:r>
          </a:p>
          <a:p>
            <a:pPr marL="342900" lvl="0" indent="-342900" algn="l">
              <a:lnSpc>
                <a:spcPts val="3359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2E377F"/>
                </a:solidFill>
                <a:latin typeface="Ovo"/>
              </a:rPr>
              <a:t>Humor</a:t>
            </a:r>
            <a:endParaRPr lang="en-US" sz="3200" u="none" dirty="0">
              <a:solidFill>
                <a:srgbClr val="2E377F"/>
              </a:solidFill>
              <a:latin typeface="Ovo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028700" y="7028068"/>
            <a:ext cx="4811063" cy="1749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lvl="0" indent="-342900" algn="l">
              <a:lnSpc>
                <a:spcPts val="3359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3200" u="none" dirty="0">
                <a:solidFill>
                  <a:srgbClr val="2E377F"/>
                </a:solidFill>
                <a:latin typeface="Ovo"/>
              </a:rPr>
              <a:t>Competence</a:t>
            </a:r>
          </a:p>
          <a:p>
            <a:pPr marL="342900" lvl="0" indent="-342900" algn="l">
              <a:lnSpc>
                <a:spcPts val="3359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2E377F"/>
                </a:solidFill>
                <a:latin typeface="Ovo"/>
              </a:rPr>
              <a:t>Head</a:t>
            </a:r>
          </a:p>
          <a:p>
            <a:pPr marL="342900" lvl="0" indent="-342900" algn="l">
              <a:lnSpc>
                <a:spcPts val="3359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3200" u="none" dirty="0">
                <a:solidFill>
                  <a:srgbClr val="2E377F"/>
                </a:solidFill>
                <a:latin typeface="Ovo"/>
              </a:rPr>
              <a:t>Heart</a:t>
            </a:r>
          </a:p>
          <a:p>
            <a:pPr marL="342900" lvl="0" indent="-342900" algn="l">
              <a:lnSpc>
                <a:spcPts val="3359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2E377F"/>
                </a:solidFill>
                <a:latin typeface="Ovo"/>
              </a:rPr>
              <a:t>Hand</a:t>
            </a:r>
            <a:endParaRPr lang="en-US" sz="3200" u="none" dirty="0">
              <a:solidFill>
                <a:srgbClr val="2E377F"/>
              </a:solidFill>
              <a:latin typeface="Ovo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906DD93-8A03-4C30-88DD-76F8A5DF01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0" y="556533"/>
            <a:ext cx="5075758" cy="390595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41FC142-2BE8-4A14-A636-8202221B81EA}"/>
              </a:ext>
            </a:extLst>
          </p:cNvPr>
          <p:cNvSpPr txBox="1"/>
          <p:nvPr/>
        </p:nvSpPr>
        <p:spPr>
          <a:xfrm>
            <a:off x="1525483" y="1812863"/>
            <a:ext cx="15275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Competence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2961A4D-C7E9-4027-85E4-9B6C067783FA}"/>
              </a:ext>
            </a:extLst>
          </p:cNvPr>
          <p:cNvSpPr txBox="1"/>
          <p:nvPr/>
        </p:nvSpPr>
        <p:spPr>
          <a:xfrm>
            <a:off x="953983" y="3022374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Hand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2B5BFA-82CE-4F76-800A-87318931FE29}"/>
              </a:ext>
            </a:extLst>
          </p:cNvPr>
          <p:cNvSpPr txBox="1"/>
          <p:nvPr/>
        </p:nvSpPr>
        <p:spPr>
          <a:xfrm>
            <a:off x="665050" y="1262084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Heart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C7077E6-B724-4DF3-83D6-6EA1F0184EF1}"/>
              </a:ext>
            </a:extLst>
          </p:cNvPr>
          <p:cNvSpPr txBox="1"/>
          <p:nvPr/>
        </p:nvSpPr>
        <p:spPr>
          <a:xfrm>
            <a:off x="2096983" y="988207"/>
            <a:ext cx="721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Head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ADC0D18-CBB5-47F7-9878-D72F895058E3}"/>
              </a:ext>
            </a:extLst>
          </p:cNvPr>
          <p:cNvSpPr txBox="1"/>
          <p:nvPr/>
        </p:nvSpPr>
        <p:spPr>
          <a:xfrm>
            <a:off x="3461444" y="2340233"/>
            <a:ext cx="1415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Chemistry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36B9EB6-FB13-477C-85A1-F93835249818}"/>
              </a:ext>
            </a:extLst>
          </p:cNvPr>
          <p:cNvSpPr txBox="1"/>
          <p:nvPr/>
        </p:nvSpPr>
        <p:spPr>
          <a:xfrm>
            <a:off x="3207710" y="3553760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Humor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A03BC45-8853-4533-8E4D-EB4215369626}"/>
              </a:ext>
            </a:extLst>
          </p:cNvPr>
          <p:cNvSpPr txBox="1"/>
          <p:nvPr/>
        </p:nvSpPr>
        <p:spPr>
          <a:xfrm>
            <a:off x="4428697" y="2892756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Humble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54864A2-FF2E-4158-83B1-F0C2B2B6AC1B}"/>
              </a:ext>
            </a:extLst>
          </p:cNvPr>
          <p:cNvSpPr txBox="1"/>
          <p:nvPr/>
        </p:nvSpPr>
        <p:spPr>
          <a:xfrm>
            <a:off x="4191116" y="957429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Honest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5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CA94E5-F965-4184-896A-763257E23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8127" y="0"/>
            <a:ext cx="8489873" cy="10287000"/>
          </a:xfrm>
          <a:prstGeom prst="rect">
            <a:avLst/>
          </a:prstGeom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63591450-1350-4411-BB06-232EB0C55E92}"/>
              </a:ext>
            </a:extLst>
          </p:cNvPr>
          <p:cNvSpPr txBox="1"/>
          <p:nvPr/>
        </p:nvSpPr>
        <p:spPr>
          <a:xfrm>
            <a:off x="-84052" y="2628900"/>
            <a:ext cx="9882179" cy="44242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11519"/>
              </a:lnSpc>
              <a:spcBef>
                <a:spcPct val="0"/>
              </a:spcBef>
            </a:pPr>
            <a:r>
              <a:rPr lang="en-US" sz="9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TO FIND JOB VACANCIES?</a:t>
            </a:r>
            <a:endParaRPr lang="en-US" sz="9600" dirty="0">
              <a:solidFill>
                <a:schemeClr val="bg1"/>
              </a:solidFill>
              <a:latin typeface="Quattrocento Bold"/>
            </a:endParaRPr>
          </a:p>
        </p:txBody>
      </p:sp>
    </p:spTree>
    <p:extLst>
      <p:ext uri="{BB962C8B-B14F-4D97-AF65-F5344CB8AC3E}">
        <p14:creationId xmlns:p14="http://schemas.microsoft.com/office/powerpoint/2010/main" val="205686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1145656" y="-5008342"/>
            <a:ext cx="20268907" cy="9379402"/>
            <a:chOff x="0" y="0"/>
            <a:chExt cx="6856396" cy="343567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856396" cy="3435674"/>
            </a:xfrm>
            <a:custGeom>
              <a:avLst/>
              <a:gdLst/>
              <a:ahLst/>
              <a:cxnLst/>
              <a:rect l="l" t="t" r="r" b="b"/>
              <a:pathLst>
                <a:path w="6856396" h="3435674">
                  <a:moveTo>
                    <a:pt x="6731936" y="3435674"/>
                  </a:moveTo>
                  <a:lnTo>
                    <a:pt x="124460" y="3435674"/>
                  </a:lnTo>
                  <a:cubicBezTo>
                    <a:pt x="55880" y="3435674"/>
                    <a:pt x="0" y="3379794"/>
                    <a:pt x="0" y="33112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31936" y="0"/>
                  </a:lnTo>
                  <a:cubicBezTo>
                    <a:pt x="6800516" y="0"/>
                    <a:pt x="6856396" y="55880"/>
                    <a:pt x="6856396" y="124460"/>
                  </a:cubicBezTo>
                  <a:lnTo>
                    <a:pt x="6856396" y="3311215"/>
                  </a:lnTo>
                  <a:cubicBezTo>
                    <a:pt x="6856396" y="3379794"/>
                    <a:pt x="6800516" y="3435674"/>
                    <a:pt x="6731936" y="3435674"/>
                  </a:cubicBezTo>
                  <a:close/>
                </a:path>
              </a:pathLst>
            </a:custGeom>
            <a:solidFill>
              <a:srgbClr val="FF5555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914400" y="2247900"/>
            <a:ext cx="12912237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40"/>
              </a:lnSpc>
              <a:spcBef>
                <a:spcPct val="0"/>
              </a:spcBef>
            </a:pPr>
            <a:r>
              <a:rPr lang="en-US" sz="7200" u="none" dirty="0">
                <a:solidFill>
                  <a:srgbClr val="FFFFFF"/>
                </a:solidFill>
                <a:latin typeface="Quattrocento Bold"/>
              </a:rPr>
              <a:t>A minute on safety!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2757458"/>
            <a:ext cx="463046" cy="3081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D556857-3138-4AB5-A4E9-754552F6C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4533900"/>
            <a:ext cx="16154400" cy="530954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994841" y="1865487"/>
            <a:ext cx="7094796" cy="3252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40"/>
              </a:lnSpc>
              <a:spcBef>
                <a:spcPct val="0"/>
              </a:spcBef>
            </a:pPr>
            <a:r>
              <a:rPr lang="en-US" sz="7200" u="none">
                <a:solidFill>
                  <a:srgbClr val="2E377F"/>
                </a:solidFill>
                <a:latin typeface="Quattrocento Bold"/>
              </a:rPr>
              <a:t>What does </a:t>
            </a:r>
          </a:p>
          <a:p>
            <a:pPr marL="0" lvl="0" indent="0" algn="l">
              <a:lnSpc>
                <a:spcPts val="8640"/>
              </a:lnSpc>
              <a:spcBef>
                <a:spcPct val="0"/>
              </a:spcBef>
            </a:pPr>
            <a:r>
              <a:rPr lang="en-US" sz="7200" u="none">
                <a:solidFill>
                  <a:srgbClr val="2E377F"/>
                </a:solidFill>
                <a:latin typeface="Quattrocento Bold"/>
              </a:rPr>
              <a:t>the company want?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994841" y="5651501"/>
            <a:ext cx="6157174" cy="169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399" u="none">
                <a:solidFill>
                  <a:srgbClr val="2E377F"/>
                </a:solidFill>
                <a:latin typeface="Ovo"/>
              </a:rPr>
              <a:t>Study the job post and learn what kind of person the position needs. Keep in mind the company's principles and goals while evaluating every potential employee.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8994841" y="8131024"/>
            <a:ext cx="1200667" cy="590550"/>
            <a:chOff x="0" y="0"/>
            <a:chExt cx="1600889" cy="78740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600889" cy="787400"/>
              <a:chOff x="0" y="0"/>
              <a:chExt cx="2537409" cy="1248029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538678" cy="1248029"/>
              </a:xfrm>
              <a:custGeom>
                <a:avLst/>
                <a:gdLst/>
                <a:ahLst/>
                <a:cxnLst/>
                <a:rect l="l" t="t" r="r" b="b"/>
                <a:pathLst>
                  <a:path w="2538678" h="1248029">
                    <a:moveTo>
                      <a:pt x="1984958" y="1248029"/>
                    </a:moveTo>
                    <a:lnTo>
                      <a:pt x="553720" y="1248029"/>
                    </a:lnTo>
                    <a:cubicBezTo>
                      <a:pt x="247650" y="1248029"/>
                      <a:pt x="0" y="968640"/>
                      <a:pt x="0" y="624744"/>
                    </a:cubicBezTo>
                    <a:cubicBezTo>
                      <a:pt x="0" y="279415"/>
                      <a:pt x="247650" y="0"/>
                      <a:pt x="553720" y="0"/>
                    </a:cubicBezTo>
                    <a:lnTo>
                      <a:pt x="1984958" y="0"/>
                    </a:lnTo>
                    <a:cubicBezTo>
                      <a:pt x="2291028" y="0"/>
                      <a:pt x="2538678" y="279415"/>
                      <a:pt x="2538678" y="624744"/>
                    </a:cubicBezTo>
                    <a:cubicBezTo>
                      <a:pt x="2537408" y="968640"/>
                      <a:pt x="2289758" y="1248029"/>
                      <a:pt x="1984958" y="1248029"/>
                    </a:cubicBezTo>
                    <a:close/>
                  </a:path>
                </a:pathLst>
              </a:custGeom>
              <a:solidFill>
                <a:srgbClr val="FF5555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554121" y="294656"/>
              <a:ext cx="492646" cy="198089"/>
              <a:chOff x="0" y="0"/>
              <a:chExt cx="1263395" cy="508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215900"/>
                <a:ext cx="967486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967486" h="76200">
                    <a:moveTo>
                      <a:pt x="0" y="0"/>
                    </a:moveTo>
                    <a:lnTo>
                      <a:pt x="967486" y="0"/>
                    </a:lnTo>
                    <a:lnTo>
                      <a:pt x="967486" y="76200"/>
                    </a:lnTo>
                    <a:lnTo>
                      <a:pt x="0" y="76200"/>
                    </a:lnTo>
                    <a:close/>
                  </a:path>
                </a:pathLst>
              </a:custGeom>
              <a:solidFill>
                <a:srgbClr val="FEFDFF"/>
              </a:solidFill>
            </p:spPr>
          </p:sp>
          <p:sp>
            <p:nvSpPr>
              <p:cNvPr id="9" name="Freeform 9"/>
              <p:cNvSpPr/>
              <p:nvPr/>
            </p:nvSpPr>
            <p:spPr>
              <a:xfrm>
                <a:off x="888745" y="1270"/>
                <a:ext cx="374650" cy="505460"/>
              </a:xfrm>
              <a:custGeom>
                <a:avLst/>
                <a:gdLst/>
                <a:ahLst/>
                <a:cxnLst/>
                <a:rect l="l" t="t" r="r" b="b"/>
                <a:pathLst>
                  <a:path w="374650" h="505460">
                    <a:moveTo>
                      <a:pt x="0" y="505460"/>
                    </a:moveTo>
                    <a:lnTo>
                      <a:pt x="0" y="0"/>
                    </a:lnTo>
                    <a:lnTo>
                      <a:pt x="374650" y="252730"/>
                    </a:lnTo>
                    <a:close/>
                  </a:path>
                </a:pathLst>
              </a:custGeom>
              <a:solidFill>
                <a:srgbClr val="FEFDFF"/>
              </a:solidFill>
            </p:spPr>
          </p:sp>
        </p:grpSp>
      </p:grpSp>
      <p:grpSp>
        <p:nvGrpSpPr>
          <p:cNvPr id="10" name="Group 10"/>
          <p:cNvGrpSpPr/>
          <p:nvPr/>
        </p:nvGrpSpPr>
        <p:grpSpPr>
          <a:xfrm>
            <a:off x="-1677625" y="-561989"/>
            <a:ext cx="6843182" cy="11806081"/>
            <a:chOff x="0" y="0"/>
            <a:chExt cx="2314854" cy="399366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14854" cy="3993662"/>
            </a:xfrm>
            <a:custGeom>
              <a:avLst/>
              <a:gdLst/>
              <a:ahLst/>
              <a:cxnLst/>
              <a:rect l="l" t="t" r="r" b="b"/>
              <a:pathLst>
                <a:path w="2314854" h="3993662">
                  <a:moveTo>
                    <a:pt x="2190394" y="3993662"/>
                  </a:moveTo>
                  <a:lnTo>
                    <a:pt x="124460" y="3993662"/>
                  </a:lnTo>
                  <a:cubicBezTo>
                    <a:pt x="55880" y="3993662"/>
                    <a:pt x="0" y="3937782"/>
                    <a:pt x="0" y="38692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90394" y="0"/>
                  </a:lnTo>
                  <a:cubicBezTo>
                    <a:pt x="2258974" y="0"/>
                    <a:pt x="2314854" y="55880"/>
                    <a:pt x="2314854" y="124460"/>
                  </a:cubicBezTo>
                  <a:lnTo>
                    <a:pt x="2314854" y="3869202"/>
                  </a:lnTo>
                  <a:cubicBezTo>
                    <a:pt x="2314854" y="3937782"/>
                    <a:pt x="2258974" y="3993662"/>
                    <a:pt x="2190394" y="3993662"/>
                  </a:cubicBezTo>
                  <a:close/>
                </a:path>
              </a:pathLst>
            </a:custGeom>
            <a:solidFill>
              <a:srgbClr val="FF5555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76052">
            <a:off x="2341756" y="8291939"/>
            <a:ext cx="5298688" cy="41128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409498" y="1198352"/>
            <a:ext cx="3812029" cy="7890296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16849459" y="9265329"/>
            <a:ext cx="416870" cy="402811"/>
            <a:chOff x="0" y="0"/>
            <a:chExt cx="555827" cy="537082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-5400000">
              <a:off x="0" y="0"/>
              <a:ext cx="537082" cy="537082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5400000">
              <a:off x="18745" y="0"/>
              <a:ext cx="537082" cy="537082"/>
            </a:xfrm>
            <a:prstGeom prst="rect">
              <a:avLst/>
            </a:prstGeom>
          </p:spPr>
        </p:pic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796254" y="1028700"/>
            <a:ext cx="463046" cy="308136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 rot="5400000">
            <a:off x="1035729" y="9258300"/>
            <a:ext cx="402811" cy="416870"/>
            <a:chOff x="0" y="0"/>
            <a:chExt cx="537082" cy="555827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0" y="0"/>
              <a:ext cx="537082" cy="537082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 rot="-10800000">
              <a:off x="0" y="18745"/>
              <a:ext cx="537082" cy="537082"/>
            </a:xfrm>
            <a:prstGeom prst="rect">
              <a:avLst/>
            </a:prstGeom>
          </p:spPr>
        </p:pic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2407563">
            <a:off x="5761018" y="1571265"/>
            <a:ext cx="2921019" cy="111529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27872" y="-389888"/>
            <a:ext cx="14450581" cy="11066776"/>
            <a:chOff x="0" y="0"/>
            <a:chExt cx="4888221" cy="37435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88221" cy="3743576"/>
            </a:xfrm>
            <a:custGeom>
              <a:avLst/>
              <a:gdLst/>
              <a:ahLst/>
              <a:cxnLst/>
              <a:rect l="l" t="t" r="r" b="b"/>
              <a:pathLst>
                <a:path w="4888221" h="3743576">
                  <a:moveTo>
                    <a:pt x="4763761" y="3743576"/>
                  </a:moveTo>
                  <a:lnTo>
                    <a:pt x="124460" y="3743576"/>
                  </a:lnTo>
                  <a:cubicBezTo>
                    <a:pt x="55880" y="3743576"/>
                    <a:pt x="0" y="3687696"/>
                    <a:pt x="0" y="361911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763762" y="0"/>
                  </a:lnTo>
                  <a:cubicBezTo>
                    <a:pt x="4832341" y="0"/>
                    <a:pt x="4888221" y="55880"/>
                    <a:pt x="4888221" y="124460"/>
                  </a:cubicBezTo>
                  <a:lnTo>
                    <a:pt x="4888221" y="3619116"/>
                  </a:lnTo>
                  <a:cubicBezTo>
                    <a:pt x="4888221" y="3687696"/>
                    <a:pt x="4832341" y="3743576"/>
                    <a:pt x="4763762" y="3743576"/>
                  </a:cubicBezTo>
                  <a:close/>
                </a:path>
              </a:pathLst>
            </a:custGeom>
            <a:solidFill>
              <a:srgbClr val="FF5555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76052">
            <a:off x="2341756" y="8291939"/>
            <a:ext cx="5298688" cy="411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79136" y="1448423"/>
            <a:ext cx="3523946" cy="7606033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9144000" y="3060649"/>
            <a:ext cx="7111425" cy="4425244"/>
            <a:chOff x="0" y="0"/>
            <a:chExt cx="9481899" cy="5900326"/>
          </a:xfrm>
        </p:grpSpPr>
        <p:sp>
          <p:nvSpPr>
            <p:cNvPr id="7" name="TextBox 7"/>
            <p:cNvSpPr txBox="1"/>
            <p:nvPr/>
          </p:nvSpPr>
          <p:spPr>
            <a:xfrm>
              <a:off x="0" y="-9525"/>
              <a:ext cx="9481899" cy="28922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640"/>
                </a:lnSpc>
                <a:spcBef>
                  <a:spcPct val="0"/>
                </a:spcBef>
              </a:pPr>
              <a:r>
                <a:rPr lang="en-US" sz="7200" u="none" dirty="0">
                  <a:solidFill>
                    <a:srgbClr val="FFFFFF"/>
                  </a:solidFill>
                  <a:latin typeface="Quattrocento Bold"/>
                </a:rPr>
                <a:t>Interviews are nerve-racking.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656053"/>
              <a:ext cx="6410901" cy="22442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359"/>
                </a:lnSpc>
                <a:spcBef>
                  <a:spcPct val="0"/>
                </a:spcBef>
              </a:pPr>
              <a:r>
                <a:rPr lang="en-US" sz="2399" u="none">
                  <a:solidFill>
                    <a:srgbClr val="FFFFFF"/>
                  </a:solidFill>
                  <a:latin typeface="Ovo"/>
                </a:rPr>
                <a:t>No matter how many times you've gone through it, the thought of being interviewed can still make you feel nervous.</a:t>
              </a: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796254" y="1028700"/>
            <a:ext cx="463046" cy="308136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5400000">
            <a:off x="1028700" y="9258300"/>
            <a:ext cx="402811" cy="416870"/>
            <a:chOff x="0" y="0"/>
            <a:chExt cx="537082" cy="555827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0"/>
              <a:ext cx="537082" cy="537082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-10800000">
              <a:off x="0" y="18745"/>
              <a:ext cx="537082" cy="537082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 rot="-5400000">
            <a:off x="16856489" y="9258300"/>
            <a:ext cx="402811" cy="416870"/>
            <a:chOff x="0" y="0"/>
            <a:chExt cx="537082" cy="555827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0"/>
              <a:ext cx="537082" cy="537082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-10800000">
              <a:off x="0" y="18745"/>
              <a:ext cx="537082" cy="537082"/>
            </a:xfrm>
            <a:prstGeom prst="rect">
              <a:avLst/>
            </a:prstGeom>
          </p:spPr>
        </p:pic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2297878">
            <a:off x="6351847" y="988054"/>
            <a:ext cx="3089015" cy="2117380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 rot="-10800000">
            <a:off x="1028700" y="9265329"/>
            <a:ext cx="416870" cy="402811"/>
            <a:chOff x="0" y="0"/>
            <a:chExt cx="555827" cy="537082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 rot="-5400000">
              <a:off x="0" y="0"/>
              <a:ext cx="537082" cy="537082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rot="5400000">
              <a:off x="18745" y="0"/>
              <a:ext cx="537082" cy="53708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028700" y="9265329"/>
            <a:ext cx="416870" cy="402811"/>
            <a:chOff x="0" y="0"/>
            <a:chExt cx="555827" cy="53708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-5400000">
              <a:off x="0" y="0"/>
              <a:ext cx="537082" cy="537082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5400000">
              <a:off x="18745" y="0"/>
              <a:ext cx="537082" cy="537082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459126" y="5768935"/>
            <a:ext cx="6741476" cy="1031681"/>
            <a:chOff x="0" y="0"/>
            <a:chExt cx="8988635" cy="1375575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7722444" cy="1375575"/>
              <a:chOff x="0" y="0"/>
              <a:chExt cx="10744534" cy="191389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0744533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0744533" h="1913890">
                    <a:moveTo>
                      <a:pt x="0" y="0"/>
                    </a:moveTo>
                    <a:lnTo>
                      <a:pt x="0" y="1913890"/>
                    </a:lnTo>
                    <a:lnTo>
                      <a:pt x="10744533" y="1913890"/>
                    </a:lnTo>
                    <a:lnTo>
                      <a:pt x="10744533" y="0"/>
                    </a:lnTo>
                    <a:lnTo>
                      <a:pt x="0" y="0"/>
                    </a:lnTo>
                    <a:close/>
                    <a:moveTo>
                      <a:pt x="10683573" y="1852930"/>
                    </a:moveTo>
                    <a:lnTo>
                      <a:pt x="59690" y="1852930"/>
                    </a:lnTo>
                    <a:lnTo>
                      <a:pt x="59690" y="59690"/>
                    </a:lnTo>
                    <a:lnTo>
                      <a:pt x="10683573" y="59690"/>
                    </a:lnTo>
                    <a:lnTo>
                      <a:pt x="10683573" y="1852930"/>
                    </a:lnTo>
                    <a:close/>
                  </a:path>
                </a:pathLst>
              </a:custGeom>
              <a:solidFill>
                <a:srgbClr val="EFEEE9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7684344" y="0"/>
              <a:ext cx="1304291" cy="1375575"/>
              <a:chOff x="0" y="0"/>
              <a:chExt cx="1814710" cy="19138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81471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814710" h="1913890">
                    <a:moveTo>
                      <a:pt x="0" y="0"/>
                    </a:moveTo>
                    <a:lnTo>
                      <a:pt x="0" y="1913890"/>
                    </a:lnTo>
                    <a:lnTo>
                      <a:pt x="1814710" y="1913890"/>
                    </a:lnTo>
                    <a:lnTo>
                      <a:pt x="1814710" y="0"/>
                    </a:lnTo>
                    <a:lnTo>
                      <a:pt x="0" y="0"/>
                    </a:lnTo>
                    <a:close/>
                    <a:moveTo>
                      <a:pt x="1753750" y="1852930"/>
                    </a:moveTo>
                    <a:lnTo>
                      <a:pt x="59690" y="1852930"/>
                    </a:lnTo>
                    <a:lnTo>
                      <a:pt x="59690" y="59690"/>
                    </a:lnTo>
                    <a:lnTo>
                      <a:pt x="1753750" y="59690"/>
                    </a:lnTo>
                    <a:lnTo>
                      <a:pt x="1753750" y="1852930"/>
                    </a:lnTo>
                    <a:close/>
                  </a:path>
                </a:pathLst>
              </a:custGeom>
              <a:solidFill>
                <a:srgbClr val="EFEEE9"/>
              </a:solidFill>
            </p:spPr>
          </p:sp>
        </p:grpSp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-10800000">
              <a:off x="8088705" y="404392"/>
              <a:ext cx="537082" cy="537082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1028700" y="8026610"/>
            <a:ext cx="1200667" cy="590550"/>
            <a:chOff x="0" y="0"/>
            <a:chExt cx="1600889" cy="78740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600889" cy="787400"/>
              <a:chOff x="0" y="0"/>
              <a:chExt cx="2537409" cy="124802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538678" cy="1248029"/>
              </a:xfrm>
              <a:custGeom>
                <a:avLst/>
                <a:gdLst/>
                <a:ahLst/>
                <a:cxnLst/>
                <a:rect l="l" t="t" r="r" b="b"/>
                <a:pathLst>
                  <a:path w="2538678" h="1248029">
                    <a:moveTo>
                      <a:pt x="1984958" y="1248029"/>
                    </a:moveTo>
                    <a:lnTo>
                      <a:pt x="553720" y="1248029"/>
                    </a:lnTo>
                    <a:cubicBezTo>
                      <a:pt x="247650" y="1248029"/>
                      <a:pt x="0" y="968640"/>
                      <a:pt x="0" y="624744"/>
                    </a:cubicBezTo>
                    <a:cubicBezTo>
                      <a:pt x="0" y="279415"/>
                      <a:pt x="247650" y="0"/>
                      <a:pt x="553720" y="0"/>
                    </a:cubicBezTo>
                    <a:lnTo>
                      <a:pt x="1984958" y="0"/>
                    </a:lnTo>
                    <a:cubicBezTo>
                      <a:pt x="2291028" y="0"/>
                      <a:pt x="2538678" y="279415"/>
                      <a:pt x="2538678" y="624744"/>
                    </a:cubicBezTo>
                    <a:cubicBezTo>
                      <a:pt x="2537408" y="968640"/>
                      <a:pt x="2289758" y="1248029"/>
                      <a:pt x="1984958" y="1248029"/>
                    </a:cubicBezTo>
                    <a:close/>
                  </a:path>
                </a:pathLst>
              </a:custGeom>
              <a:solidFill>
                <a:srgbClr val="FF5555"/>
              </a:solidFill>
            </p:spPr>
          </p:sp>
        </p:grpSp>
        <p:grpSp>
          <p:nvGrpSpPr>
            <p:cNvPr id="14" name="Group 14"/>
            <p:cNvGrpSpPr/>
            <p:nvPr/>
          </p:nvGrpSpPr>
          <p:grpSpPr>
            <a:xfrm>
              <a:off x="554121" y="294656"/>
              <a:ext cx="492646" cy="198089"/>
              <a:chOff x="0" y="0"/>
              <a:chExt cx="1263395" cy="508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215900"/>
                <a:ext cx="967486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967486" h="76200">
                    <a:moveTo>
                      <a:pt x="0" y="0"/>
                    </a:moveTo>
                    <a:lnTo>
                      <a:pt x="967486" y="0"/>
                    </a:lnTo>
                    <a:lnTo>
                      <a:pt x="967486" y="76200"/>
                    </a:lnTo>
                    <a:lnTo>
                      <a:pt x="0" y="76200"/>
                    </a:lnTo>
                    <a:close/>
                  </a:path>
                </a:pathLst>
              </a:custGeom>
              <a:solidFill>
                <a:srgbClr val="FEFDFF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888745" y="1270"/>
                <a:ext cx="374650" cy="505460"/>
              </a:xfrm>
              <a:custGeom>
                <a:avLst/>
                <a:gdLst/>
                <a:ahLst/>
                <a:cxnLst/>
                <a:rect l="l" t="t" r="r" b="b"/>
                <a:pathLst>
                  <a:path w="374650" h="505460">
                    <a:moveTo>
                      <a:pt x="0" y="505460"/>
                    </a:moveTo>
                    <a:lnTo>
                      <a:pt x="0" y="0"/>
                    </a:lnTo>
                    <a:lnTo>
                      <a:pt x="374650" y="252730"/>
                    </a:lnTo>
                    <a:close/>
                  </a:path>
                </a:pathLst>
              </a:custGeom>
              <a:solidFill>
                <a:srgbClr val="FEFDFF"/>
              </a:solidFill>
            </p:spPr>
          </p:sp>
        </p:grpSp>
      </p:grpSp>
      <p:sp>
        <p:nvSpPr>
          <p:cNvPr id="17" name="TextBox 17"/>
          <p:cNvSpPr txBox="1"/>
          <p:nvPr/>
        </p:nvSpPr>
        <p:spPr>
          <a:xfrm>
            <a:off x="1459126" y="2958330"/>
            <a:ext cx="6999074" cy="2171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40"/>
              </a:lnSpc>
              <a:spcBef>
                <a:spcPct val="0"/>
              </a:spcBef>
            </a:pPr>
            <a:r>
              <a:rPr lang="en-US" sz="7200" u="none" dirty="0">
                <a:solidFill>
                  <a:srgbClr val="2E377F"/>
                </a:solidFill>
                <a:latin typeface="Quattrocento Bold"/>
              </a:rPr>
              <a:t>What makes a great interview?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812480" y="5960089"/>
            <a:ext cx="6444675" cy="1164611"/>
            <a:chOff x="0" y="-66675"/>
            <a:chExt cx="8592899" cy="1552814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66675"/>
              <a:ext cx="8592899" cy="6334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</a:pPr>
              <a:r>
                <a:rPr lang="en-US" sz="2799" dirty="0">
                  <a:solidFill>
                    <a:srgbClr val="2E377F"/>
                  </a:solidFill>
                  <a:latin typeface="Quattrocento Bold"/>
                </a:rPr>
                <a:t>The key is to be fully prepared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936074"/>
              <a:ext cx="7488892" cy="5500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endParaRPr lang="en-US" sz="2399" u="none" dirty="0">
                <a:solidFill>
                  <a:srgbClr val="2E377F"/>
                </a:solidFill>
                <a:latin typeface="Ovo"/>
              </a:endParaRPr>
            </a:p>
          </p:txBody>
        </p:sp>
      </p:grpSp>
      <p:sp>
        <p:nvSpPr>
          <p:cNvPr id="22" name="AutoShape 22"/>
          <p:cNvSpPr/>
          <p:nvPr/>
        </p:nvSpPr>
        <p:spPr>
          <a:xfrm>
            <a:off x="13041036" y="-16887"/>
            <a:ext cx="5246964" cy="10303887"/>
          </a:xfrm>
          <a:prstGeom prst="rect">
            <a:avLst/>
          </a:prstGeom>
          <a:solidFill>
            <a:srgbClr val="FF5555"/>
          </a:solidFill>
        </p:spPr>
      </p: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9571910" y="1611904"/>
            <a:ext cx="6938252" cy="6938224"/>
            <a:chOff x="0" y="0"/>
            <a:chExt cx="6350000" cy="634997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31565" r="-18386"/>
              </a:stretch>
            </a:blipFill>
          </p:spPr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796254" y="1028700"/>
            <a:ext cx="463046" cy="308136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 rot="-5400000">
            <a:off x="16856489" y="9258300"/>
            <a:ext cx="402811" cy="416870"/>
            <a:chOff x="0" y="0"/>
            <a:chExt cx="537082" cy="555827"/>
          </a:xfrm>
        </p:grpSpPr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537082" cy="537082"/>
            </a:xfrm>
            <a:prstGeom prst="rect">
              <a:avLst/>
            </a:prstGeom>
          </p:spPr>
        </p:pic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-10800000">
              <a:off x="0" y="18745"/>
              <a:ext cx="537082" cy="537082"/>
            </a:xfrm>
            <a:prstGeom prst="rect">
              <a:avLst/>
            </a:prstGeom>
          </p:spPr>
        </p:pic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380604" y="299302"/>
            <a:ext cx="2121351" cy="2075067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850123" y="1336836"/>
            <a:ext cx="779235" cy="694228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640823" y="9075136"/>
            <a:ext cx="665618" cy="593005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075223" y="8292459"/>
            <a:ext cx="878515" cy="78267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6849459" y="9265329"/>
            <a:ext cx="416870" cy="402811"/>
            <a:chOff x="0" y="0"/>
            <a:chExt cx="555827" cy="537082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-5400000">
              <a:off x="0" y="0"/>
              <a:ext cx="537082" cy="53708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5400000">
              <a:off x="18745" y="0"/>
              <a:ext cx="537082" cy="537082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 rot="-10800000">
            <a:off x="1028700" y="9265329"/>
            <a:ext cx="416870" cy="402811"/>
            <a:chOff x="0" y="0"/>
            <a:chExt cx="555827" cy="537082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-5400000">
              <a:off x="0" y="0"/>
              <a:ext cx="537082" cy="537082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5400000">
              <a:off x="18745" y="0"/>
              <a:ext cx="537082" cy="537082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0C66F812-C251-4A43-8902-754C02A2D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8332193" cy="10287000"/>
          </a:xfrm>
          <a:prstGeom prst="rect">
            <a:avLst/>
          </a:prstGeom>
        </p:spPr>
      </p:pic>
      <p:sp>
        <p:nvSpPr>
          <p:cNvPr id="32" name="TextBox 7">
            <a:extLst>
              <a:ext uri="{FF2B5EF4-FFF2-40B4-BE49-F238E27FC236}">
                <a16:creationId xmlns:a16="http://schemas.microsoft.com/office/drawing/2014/main" id="{283237EB-781C-4595-8C27-18755B0DF975}"/>
              </a:ext>
            </a:extLst>
          </p:cNvPr>
          <p:cNvSpPr txBox="1"/>
          <p:nvPr/>
        </p:nvSpPr>
        <p:spPr>
          <a:xfrm>
            <a:off x="457200" y="3771900"/>
            <a:ext cx="10744200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640"/>
              </a:lnSpc>
              <a:spcBef>
                <a:spcPct val="0"/>
              </a:spcBef>
            </a:pPr>
            <a:r>
              <a:rPr lang="en-US" sz="7200" u="none" dirty="0">
                <a:solidFill>
                  <a:srgbClr val="FFFFFF"/>
                </a:solidFill>
                <a:latin typeface="Quattrocento Bold"/>
              </a:rPr>
              <a:t>First Impression</a:t>
            </a:r>
          </a:p>
        </p:txBody>
      </p:sp>
    </p:spTree>
    <p:extLst>
      <p:ext uri="{BB962C8B-B14F-4D97-AF65-F5344CB8AC3E}">
        <p14:creationId xmlns:p14="http://schemas.microsoft.com/office/powerpoint/2010/main" val="13960568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5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AEF4CA-BABD-4A17-A9BD-7F3972B92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6329"/>
            <a:ext cx="16154400" cy="102874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9D0984-1868-45CC-ADE5-39C86F917B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5625" y="16329"/>
            <a:ext cx="2695575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9060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5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96254" y="1028700"/>
            <a:ext cx="463046" cy="30813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5400000">
            <a:off x="16856489" y="9258300"/>
            <a:ext cx="402811" cy="416870"/>
            <a:chOff x="0" y="0"/>
            <a:chExt cx="537082" cy="555827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537082" cy="537082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-10800000">
              <a:off x="0" y="18745"/>
              <a:ext cx="537082" cy="537082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 rot="5400000">
            <a:off x="1035729" y="9258300"/>
            <a:ext cx="402811" cy="416870"/>
            <a:chOff x="0" y="0"/>
            <a:chExt cx="537082" cy="555827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537082" cy="537082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-10800000">
              <a:off x="0" y="18745"/>
              <a:ext cx="537082" cy="537082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952090" y="3356398"/>
            <a:ext cx="4696607" cy="5437772"/>
            <a:chOff x="0" y="0"/>
            <a:chExt cx="967129" cy="111975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67129" cy="1119750"/>
            </a:xfrm>
            <a:custGeom>
              <a:avLst/>
              <a:gdLst/>
              <a:ahLst/>
              <a:cxnLst/>
              <a:rect l="l" t="t" r="r" b="b"/>
              <a:pathLst>
                <a:path w="967129" h="1119750">
                  <a:moveTo>
                    <a:pt x="842669" y="1119750"/>
                  </a:moveTo>
                  <a:lnTo>
                    <a:pt x="124460" y="1119750"/>
                  </a:lnTo>
                  <a:cubicBezTo>
                    <a:pt x="55880" y="1119750"/>
                    <a:pt x="0" y="1063870"/>
                    <a:pt x="0" y="99529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42669" y="0"/>
                  </a:lnTo>
                  <a:cubicBezTo>
                    <a:pt x="911249" y="0"/>
                    <a:pt x="967129" y="55880"/>
                    <a:pt x="967129" y="124460"/>
                  </a:cubicBezTo>
                  <a:lnTo>
                    <a:pt x="967129" y="995290"/>
                  </a:lnTo>
                  <a:cubicBezTo>
                    <a:pt x="967129" y="1063870"/>
                    <a:pt x="911249" y="1119750"/>
                    <a:pt x="842669" y="11197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013640" y="4187184"/>
            <a:ext cx="573508" cy="573508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281995" y="5463293"/>
            <a:ext cx="4036797" cy="169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u="none">
                <a:solidFill>
                  <a:srgbClr val="000060"/>
                </a:solidFill>
                <a:latin typeface="Ovo"/>
              </a:rPr>
              <a:t>If you're applying for a job, you've got to be honest </a:t>
            </a:r>
          </a:p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u="none">
                <a:solidFill>
                  <a:srgbClr val="000060"/>
                </a:solidFill>
                <a:latin typeface="Ovo"/>
              </a:rPr>
              <a:t>about yourself and </a:t>
            </a:r>
          </a:p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u="none">
                <a:solidFill>
                  <a:srgbClr val="000060"/>
                </a:solidFill>
                <a:latin typeface="Ovo"/>
              </a:rPr>
              <a:t>your background.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6895837" y="3356398"/>
            <a:ext cx="4696607" cy="5437772"/>
            <a:chOff x="0" y="0"/>
            <a:chExt cx="967129" cy="111975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967129" cy="1119750"/>
            </a:xfrm>
            <a:custGeom>
              <a:avLst/>
              <a:gdLst/>
              <a:ahLst/>
              <a:cxnLst/>
              <a:rect l="l" t="t" r="r" b="b"/>
              <a:pathLst>
                <a:path w="967129" h="1119750">
                  <a:moveTo>
                    <a:pt x="842669" y="1119750"/>
                  </a:moveTo>
                  <a:lnTo>
                    <a:pt x="124460" y="1119750"/>
                  </a:lnTo>
                  <a:cubicBezTo>
                    <a:pt x="55880" y="1119750"/>
                    <a:pt x="0" y="1063870"/>
                    <a:pt x="0" y="99529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42669" y="0"/>
                  </a:lnTo>
                  <a:cubicBezTo>
                    <a:pt x="911249" y="0"/>
                    <a:pt x="967129" y="55880"/>
                    <a:pt x="967129" y="124460"/>
                  </a:cubicBezTo>
                  <a:lnTo>
                    <a:pt x="967129" y="995290"/>
                  </a:lnTo>
                  <a:cubicBezTo>
                    <a:pt x="967129" y="1063870"/>
                    <a:pt x="911249" y="1119750"/>
                    <a:pt x="842669" y="11197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1864238" y="3356398"/>
            <a:ext cx="4696607" cy="5437772"/>
            <a:chOff x="0" y="0"/>
            <a:chExt cx="967129" cy="111975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67129" cy="1119750"/>
            </a:xfrm>
            <a:custGeom>
              <a:avLst/>
              <a:gdLst/>
              <a:ahLst/>
              <a:cxnLst/>
              <a:rect l="l" t="t" r="r" b="b"/>
              <a:pathLst>
                <a:path w="967129" h="1119750">
                  <a:moveTo>
                    <a:pt x="842669" y="1119750"/>
                  </a:moveTo>
                  <a:lnTo>
                    <a:pt x="124460" y="1119750"/>
                  </a:lnTo>
                  <a:cubicBezTo>
                    <a:pt x="55880" y="1119750"/>
                    <a:pt x="0" y="1063870"/>
                    <a:pt x="0" y="99529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42669" y="0"/>
                  </a:lnTo>
                  <a:cubicBezTo>
                    <a:pt x="911249" y="0"/>
                    <a:pt x="967129" y="55880"/>
                    <a:pt x="967129" y="124460"/>
                  </a:cubicBezTo>
                  <a:lnTo>
                    <a:pt x="967129" y="995290"/>
                  </a:lnTo>
                  <a:cubicBezTo>
                    <a:pt x="967129" y="1063870"/>
                    <a:pt x="911249" y="1119750"/>
                    <a:pt x="842669" y="11197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928476" y="4104708"/>
            <a:ext cx="655984" cy="655984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7350537" y="5463293"/>
            <a:ext cx="4036797" cy="169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399" u="none">
                <a:solidFill>
                  <a:srgbClr val="000060"/>
                </a:solidFill>
                <a:latin typeface="Ovo"/>
              </a:rPr>
              <a:t>Let the interviewer know </a:t>
            </a:r>
          </a:p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399" u="none">
                <a:solidFill>
                  <a:srgbClr val="000060"/>
                </a:solidFill>
                <a:latin typeface="Ovo"/>
              </a:rPr>
              <a:t>your strong points, but be truthful when they ask about your weak points.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990566" y="4187184"/>
            <a:ext cx="655778" cy="573508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2194143" y="5463293"/>
            <a:ext cx="4036797" cy="169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u="none">
                <a:solidFill>
                  <a:srgbClr val="000060"/>
                </a:solidFill>
                <a:latin typeface="Ovo"/>
              </a:rPr>
              <a:t>Everyone's trying to sound impressive. Your best bet is to be as honest and genuine as you can possibly be.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952859" y="1327311"/>
            <a:ext cx="10582563" cy="1090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40"/>
              </a:lnSpc>
              <a:spcBef>
                <a:spcPct val="0"/>
              </a:spcBef>
            </a:pPr>
            <a:r>
              <a:rPr lang="en-US" sz="7200" u="none">
                <a:solidFill>
                  <a:srgbClr val="FFFFFF"/>
                </a:solidFill>
                <a:latin typeface="Quattrocento Bold"/>
              </a:rPr>
              <a:t>Answer truthfully.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8643807" y="7720444"/>
            <a:ext cx="1200667" cy="590550"/>
            <a:chOff x="0" y="0"/>
            <a:chExt cx="1600889" cy="787400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1600889" cy="787400"/>
              <a:chOff x="0" y="0"/>
              <a:chExt cx="2537409" cy="1248029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2538678" cy="1248029"/>
              </a:xfrm>
              <a:custGeom>
                <a:avLst/>
                <a:gdLst/>
                <a:ahLst/>
                <a:cxnLst/>
                <a:rect l="l" t="t" r="r" b="b"/>
                <a:pathLst>
                  <a:path w="2538678" h="1248029">
                    <a:moveTo>
                      <a:pt x="1984958" y="1248029"/>
                    </a:moveTo>
                    <a:lnTo>
                      <a:pt x="553720" y="1248029"/>
                    </a:lnTo>
                    <a:cubicBezTo>
                      <a:pt x="247650" y="1248029"/>
                      <a:pt x="0" y="968640"/>
                      <a:pt x="0" y="624744"/>
                    </a:cubicBezTo>
                    <a:cubicBezTo>
                      <a:pt x="0" y="279415"/>
                      <a:pt x="247650" y="0"/>
                      <a:pt x="553720" y="0"/>
                    </a:cubicBezTo>
                    <a:lnTo>
                      <a:pt x="1984958" y="0"/>
                    </a:lnTo>
                    <a:cubicBezTo>
                      <a:pt x="2291028" y="0"/>
                      <a:pt x="2538678" y="279415"/>
                      <a:pt x="2538678" y="624744"/>
                    </a:cubicBezTo>
                    <a:cubicBezTo>
                      <a:pt x="2537408" y="968640"/>
                      <a:pt x="2289758" y="1248029"/>
                      <a:pt x="1984958" y="1248029"/>
                    </a:cubicBezTo>
                    <a:close/>
                  </a:path>
                </a:pathLst>
              </a:custGeom>
              <a:solidFill>
                <a:srgbClr val="2E377F"/>
              </a:solidFill>
            </p:spPr>
          </p:sp>
        </p:grpSp>
        <p:grpSp>
          <p:nvGrpSpPr>
            <p:cNvPr id="25" name="Group 25"/>
            <p:cNvGrpSpPr/>
            <p:nvPr/>
          </p:nvGrpSpPr>
          <p:grpSpPr>
            <a:xfrm>
              <a:off x="554121" y="294656"/>
              <a:ext cx="492646" cy="198089"/>
              <a:chOff x="0" y="0"/>
              <a:chExt cx="1263395" cy="508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215900"/>
                <a:ext cx="967486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967486" h="76200">
                    <a:moveTo>
                      <a:pt x="0" y="0"/>
                    </a:moveTo>
                    <a:lnTo>
                      <a:pt x="967486" y="0"/>
                    </a:lnTo>
                    <a:lnTo>
                      <a:pt x="967486" y="76200"/>
                    </a:lnTo>
                    <a:lnTo>
                      <a:pt x="0" y="76200"/>
                    </a:lnTo>
                    <a:close/>
                  </a:path>
                </a:pathLst>
              </a:custGeom>
              <a:solidFill>
                <a:srgbClr val="FEFDFF"/>
              </a:solidFill>
            </p:spPr>
          </p:sp>
          <p:sp>
            <p:nvSpPr>
              <p:cNvPr id="27" name="Freeform 27"/>
              <p:cNvSpPr/>
              <p:nvPr/>
            </p:nvSpPr>
            <p:spPr>
              <a:xfrm>
                <a:off x="888745" y="1270"/>
                <a:ext cx="374650" cy="505460"/>
              </a:xfrm>
              <a:custGeom>
                <a:avLst/>
                <a:gdLst/>
                <a:ahLst/>
                <a:cxnLst/>
                <a:rect l="l" t="t" r="r" b="b"/>
                <a:pathLst>
                  <a:path w="374650" h="505460">
                    <a:moveTo>
                      <a:pt x="0" y="505460"/>
                    </a:moveTo>
                    <a:lnTo>
                      <a:pt x="0" y="0"/>
                    </a:lnTo>
                    <a:lnTo>
                      <a:pt x="374650" y="252730"/>
                    </a:lnTo>
                    <a:close/>
                  </a:path>
                </a:pathLst>
              </a:custGeom>
              <a:solidFill>
                <a:srgbClr val="FEFDFF"/>
              </a:solidFill>
            </p:spPr>
          </p:sp>
        </p:grpSp>
      </p:grpSp>
      <p:grpSp>
        <p:nvGrpSpPr>
          <p:cNvPr id="28" name="Group 28"/>
          <p:cNvGrpSpPr/>
          <p:nvPr/>
        </p:nvGrpSpPr>
        <p:grpSpPr>
          <a:xfrm>
            <a:off x="13612208" y="7720444"/>
            <a:ext cx="1200667" cy="590550"/>
            <a:chOff x="0" y="0"/>
            <a:chExt cx="1600889" cy="787400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1600889" cy="787400"/>
              <a:chOff x="0" y="0"/>
              <a:chExt cx="2537409" cy="1248029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2538678" cy="1248029"/>
              </a:xfrm>
              <a:custGeom>
                <a:avLst/>
                <a:gdLst/>
                <a:ahLst/>
                <a:cxnLst/>
                <a:rect l="l" t="t" r="r" b="b"/>
                <a:pathLst>
                  <a:path w="2538678" h="1248029">
                    <a:moveTo>
                      <a:pt x="1984958" y="1248029"/>
                    </a:moveTo>
                    <a:lnTo>
                      <a:pt x="553720" y="1248029"/>
                    </a:lnTo>
                    <a:cubicBezTo>
                      <a:pt x="247650" y="1248029"/>
                      <a:pt x="0" y="968640"/>
                      <a:pt x="0" y="624744"/>
                    </a:cubicBezTo>
                    <a:cubicBezTo>
                      <a:pt x="0" y="279415"/>
                      <a:pt x="247650" y="0"/>
                      <a:pt x="553720" y="0"/>
                    </a:cubicBezTo>
                    <a:lnTo>
                      <a:pt x="1984958" y="0"/>
                    </a:lnTo>
                    <a:cubicBezTo>
                      <a:pt x="2291028" y="0"/>
                      <a:pt x="2538678" y="279415"/>
                      <a:pt x="2538678" y="624744"/>
                    </a:cubicBezTo>
                    <a:cubicBezTo>
                      <a:pt x="2537408" y="968640"/>
                      <a:pt x="2289758" y="1248029"/>
                      <a:pt x="1984958" y="1248029"/>
                    </a:cubicBezTo>
                    <a:close/>
                  </a:path>
                </a:pathLst>
              </a:custGeom>
              <a:solidFill>
                <a:srgbClr val="2E377F"/>
              </a:solidFill>
            </p:spPr>
          </p:sp>
        </p:grpSp>
        <p:grpSp>
          <p:nvGrpSpPr>
            <p:cNvPr id="31" name="Group 31"/>
            <p:cNvGrpSpPr/>
            <p:nvPr/>
          </p:nvGrpSpPr>
          <p:grpSpPr>
            <a:xfrm>
              <a:off x="554121" y="294656"/>
              <a:ext cx="492646" cy="198089"/>
              <a:chOff x="0" y="0"/>
              <a:chExt cx="1263395" cy="5080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215900"/>
                <a:ext cx="967486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967486" h="76200">
                    <a:moveTo>
                      <a:pt x="0" y="0"/>
                    </a:moveTo>
                    <a:lnTo>
                      <a:pt x="967486" y="0"/>
                    </a:lnTo>
                    <a:lnTo>
                      <a:pt x="967486" y="76200"/>
                    </a:lnTo>
                    <a:lnTo>
                      <a:pt x="0" y="76200"/>
                    </a:lnTo>
                    <a:close/>
                  </a:path>
                </a:pathLst>
              </a:custGeom>
              <a:solidFill>
                <a:srgbClr val="FEFDFF"/>
              </a:solidFill>
            </p:spPr>
          </p:sp>
          <p:sp>
            <p:nvSpPr>
              <p:cNvPr id="33" name="Freeform 33"/>
              <p:cNvSpPr/>
              <p:nvPr/>
            </p:nvSpPr>
            <p:spPr>
              <a:xfrm>
                <a:off x="888745" y="1270"/>
                <a:ext cx="374650" cy="505460"/>
              </a:xfrm>
              <a:custGeom>
                <a:avLst/>
                <a:gdLst/>
                <a:ahLst/>
                <a:cxnLst/>
                <a:rect l="l" t="t" r="r" b="b"/>
                <a:pathLst>
                  <a:path w="374650" h="505460">
                    <a:moveTo>
                      <a:pt x="0" y="505460"/>
                    </a:moveTo>
                    <a:lnTo>
                      <a:pt x="0" y="0"/>
                    </a:lnTo>
                    <a:lnTo>
                      <a:pt x="374650" y="252730"/>
                    </a:lnTo>
                    <a:close/>
                  </a:path>
                </a:pathLst>
              </a:custGeom>
              <a:solidFill>
                <a:srgbClr val="FEFDFF"/>
              </a:solidFill>
            </p:spPr>
          </p:sp>
        </p:grpSp>
      </p:grpSp>
      <p:grpSp>
        <p:nvGrpSpPr>
          <p:cNvPr id="34" name="Group 34"/>
          <p:cNvGrpSpPr/>
          <p:nvPr/>
        </p:nvGrpSpPr>
        <p:grpSpPr>
          <a:xfrm>
            <a:off x="3700060" y="7720444"/>
            <a:ext cx="1200667" cy="590550"/>
            <a:chOff x="0" y="0"/>
            <a:chExt cx="1600889" cy="787400"/>
          </a:xfrm>
        </p:grpSpPr>
        <p:grpSp>
          <p:nvGrpSpPr>
            <p:cNvPr id="35" name="Group 35"/>
            <p:cNvGrpSpPr/>
            <p:nvPr/>
          </p:nvGrpSpPr>
          <p:grpSpPr>
            <a:xfrm>
              <a:off x="0" y="0"/>
              <a:ext cx="1600889" cy="787400"/>
              <a:chOff x="0" y="0"/>
              <a:chExt cx="2537409" cy="1248029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2538678" cy="1248029"/>
              </a:xfrm>
              <a:custGeom>
                <a:avLst/>
                <a:gdLst/>
                <a:ahLst/>
                <a:cxnLst/>
                <a:rect l="l" t="t" r="r" b="b"/>
                <a:pathLst>
                  <a:path w="2538678" h="1248029">
                    <a:moveTo>
                      <a:pt x="1984958" y="1248029"/>
                    </a:moveTo>
                    <a:lnTo>
                      <a:pt x="553720" y="1248029"/>
                    </a:lnTo>
                    <a:cubicBezTo>
                      <a:pt x="247650" y="1248029"/>
                      <a:pt x="0" y="968640"/>
                      <a:pt x="0" y="624744"/>
                    </a:cubicBezTo>
                    <a:cubicBezTo>
                      <a:pt x="0" y="279415"/>
                      <a:pt x="247650" y="0"/>
                      <a:pt x="553720" y="0"/>
                    </a:cubicBezTo>
                    <a:lnTo>
                      <a:pt x="1984958" y="0"/>
                    </a:lnTo>
                    <a:cubicBezTo>
                      <a:pt x="2291028" y="0"/>
                      <a:pt x="2538678" y="279415"/>
                      <a:pt x="2538678" y="624744"/>
                    </a:cubicBezTo>
                    <a:cubicBezTo>
                      <a:pt x="2537408" y="968640"/>
                      <a:pt x="2289758" y="1248029"/>
                      <a:pt x="1984958" y="1248029"/>
                    </a:cubicBezTo>
                    <a:close/>
                  </a:path>
                </a:pathLst>
              </a:custGeom>
              <a:solidFill>
                <a:srgbClr val="2E377F"/>
              </a:solidFill>
            </p:spPr>
          </p:sp>
        </p:grpSp>
        <p:grpSp>
          <p:nvGrpSpPr>
            <p:cNvPr id="37" name="Group 37"/>
            <p:cNvGrpSpPr/>
            <p:nvPr/>
          </p:nvGrpSpPr>
          <p:grpSpPr>
            <a:xfrm>
              <a:off x="554121" y="294656"/>
              <a:ext cx="492646" cy="198089"/>
              <a:chOff x="0" y="0"/>
              <a:chExt cx="1263395" cy="50800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215900"/>
                <a:ext cx="967486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967486" h="76200">
                    <a:moveTo>
                      <a:pt x="0" y="0"/>
                    </a:moveTo>
                    <a:lnTo>
                      <a:pt x="967486" y="0"/>
                    </a:lnTo>
                    <a:lnTo>
                      <a:pt x="967486" y="76200"/>
                    </a:lnTo>
                    <a:lnTo>
                      <a:pt x="0" y="76200"/>
                    </a:lnTo>
                    <a:close/>
                  </a:path>
                </a:pathLst>
              </a:custGeom>
              <a:solidFill>
                <a:srgbClr val="FEFDFF"/>
              </a:solidFill>
            </p:spPr>
          </p:sp>
          <p:sp>
            <p:nvSpPr>
              <p:cNvPr id="39" name="Freeform 39"/>
              <p:cNvSpPr/>
              <p:nvPr/>
            </p:nvSpPr>
            <p:spPr>
              <a:xfrm>
                <a:off x="888745" y="1270"/>
                <a:ext cx="374650" cy="505460"/>
              </a:xfrm>
              <a:custGeom>
                <a:avLst/>
                <a:gdLst/>
                <a:ahLst/>
                <a:cxnLst/>
                <a:rect l="l" t="t" r="r" b="b"/>
                <a:pathLst>
                  <a:path w="374650" h="505460">
                    <a:moveTo>
                      <a:pt x="0" y="505460"/>
                    </a:moveTo>
                    <a:lnTo>
                      <a:pt x="0" y="0"/>
                    </a:lnTo>
                    <a:lnTo>
                      <a:pt x="374650" y="252730"/>
                    </a:lnTo>
                    <a:close/>
                  </a:path>
                </a:pathLst>
              </a:custGeom>
              <a:solidFill>
                <a:srgbClr val="FEFDFF"/>
              </a:solidFill>
            </p:spPr>
          </p:sp>
        </p:grpSp>
      </p:grpSp>
    </p:spTree>
    <p:extLst>
      <p:ext uri="{BB962C8B-B14F-4D97-AF65-F5344CB8AC3E}">
        <p14:creationId xmlns:p14="http://schemas.microsoft.com/office/powerpoint/2010/main" val="14470588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959018"/>
            <a:ext cx="6741476" cy="1031681"/>
            <a:chOff x="0" y="0"/>
            <a:chExt cx="8988635" cy="1375575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7722444" cy="1375575"/>
              <a:chOff x="0" y="0"/>
              <a:chExt cx="10744534" cy="1913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0744533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0744533" h="1913890">
                    <a:moveTo>
                      <a:pt x="0" y="0"/>
                    </a:moveTo>
                    <a:lnTo>
                      <a:pt x="0" y="1913890"/>
                    </a:lnTo>
                    <a:lnTo>
                      <a:pt x="10744533" y="1913890"/>
                    </a:lnTo>
                    <a:lnTo>
                      <a:pt x="10744533" y="0"/>
                    </a:lnTo>
                    <a:lnTo>
                      <a:pt x="0" y="0"/>
                    </a:lnTo>
                    <a:close/>
                    <a:moveTo>
                      <a:pt x="10683573" y="1852930"/>
                    </a:moveTo>
                    <a:lnTo>
                      <a:pt x="59690" y="1852930"/>
                    </a:lnTo>
                    <a:lnTo>
                      <a:pt x="59690" y="59690"/>
                    </a:lnTo>
                    <a:lnTo>
                      <a:pt x="10683573" y="59690"/>
                    </a:lnTo>
                    <a:lnTo>
                      <a:pt x="10683573" y="1852930"/>
                    </a:lnTo>
                    <a:close/>
                  </a:path>
                </a:pathLst>
              </a:custGeom>
              <a:solidFill>
                <a:srgbClr val="EFEEE9"/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>
              <a:off x="7684344" y="0"/>
              <a:ext cx="1304291" cy="1375575"/>
              <a:chOff x="0" y="0"/>
              <a:chExt cx="1814710" cy="191389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81471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814710" h="1913890">
                    <a:moveTo>
                      <a:pt x="0" y="0"/>
                    </a:moveTo>
                    <a:lnTo>
                      <a:pt x="0" y="1913890"/>
                    </a:lnTo>
                    <a:lnTo>
                      <a:pt x="1814710" y="1913890"/>
                    </a:lnTo>
                    <a:lnTo>
                      <a:pt x="1814710" y="0"/>
                    </a:lnTo>
                    <a:lnTo>
                      <a:pt x="0" y="0"/>
                    </a:lnTo>
                    <a:close/>
                    <a:moveTo>
                      <a:pt x="1753750" y="1852930"/>
                    </a:moveTo>
                    <a:lnTo>
                      <a:pt x="59690" y="1852930"/>
                    </a:lnTo>
                    <a:lnTo>
                      <a:pt x="59690" y="59690"/>
                    </a:lnTo>
                    <a:lnTo>
                      <a:pt x="1753750" y="59690"/>
                    </a:lnTo>
                    <a:lnTo>
                      <a:pt x="1753750" y="1852930"/>
                    </a:lnTo>
                    <a:close/>
                  </a:path>
                </a:pathLst>
              </a:custGeom>
              <a:solidFill>
                <a:srgbClr val="EFEEE9"/>
              </a:solidFill>
            </p:spPr>
          </p:sp>
        </p:grpSp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-10800000">
              <a:off x="8088705" y="404392"/>
              <a:ext cx="537082" cy="537082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1028700" y="4553623"/>
            <a:ext cx="6741476" cy="1031681"/>
            <a:chOff x="0" y="0"/>
            <a:chExt cx="8988635" cy="1375575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7722444" cy="1375575"/>
              <a:chOff x="0" y="0"/>
              <a:chExt cx="10744534" cy="191389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0744533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0744533" h="1913890">
                    <a:moveTo>
                      <a:pt x="0" y="0"/>
                    </a:moveTo>
                    <a:lnTo>
                      <a:pt x="0" y="1913890"/>
                    </a:lnTo>
                    <a:lnTo>
                      <a:pt x="10744533" y="1913890"/>
                    </a:lnTo>
                    <a:lnTo>
                      <a:pt x="10744533" y="0"/>
                    </a:lnTo>
                    <a:lnTo>
                      <a:pt x="0" y="0"/>
                    </a:lnTo>
                    <a:close/>
                    <a:moveTo>
                      <a:pt x="10683573" y="1852930"/>
                    </a:moveTo>
                    <a:lnTo>
                      <a:pt x="59690" y="1852930"/>
                    </a:lnTo>
                    <a:lnTo>
                      <a:pt x="59690" y="59690"/>
                    </a:lnTo>
                    <a:lnTo>
                      <a:pt x="10683573" y="59690"/>
                    </a:lnTo>
                    <a:lnTo>
                      <a:pt x="10683573" y="1852930"/>
                    </a:lnTo>
                    <a:close/>
                  </a:path>
                </a:pathLst>
              </a:custGeom>
              <a:solidFill>
                <a:srgbClr val="EFEEE9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7684344" y="0"/>
              <a:ext cx="1304291" cy="1375575"/>
              <a:chOff x="0" y="0"/>
              <a:chExt cx="1814710" cy="19138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81471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814710" h="1913890">
                    <a:moveTo>
                      <a:pt x="0" y="0"/>
                    </a:moveTo>
                    <a:lnTo>
                      <a:pt x="0" y="1913890"/>
                    </a:lnTo>
                    <a:lnTo>
                      <a:pt x="1814710" y="1913890"/>
                    </a:lnTo>
                    <a:lnTo>
                      <a:pt x="1814710" y="0"/>
                    </a:lnTo>
                    <a:lnTo>
                      <a:pt x="0" y="0"/>
                    </a:lnTo>
                    <a:close/>
                    <a:moveTo>
                      <a:pt x="1753750" y="1852930"/>
                    </a:moveTo>
                    <a:lnTo>
                      <a:pt x="59690" y="1852930"/>
                    </a:lnTo>
                    <a:lnTo>
                      <a:pt x="59690" y="59690"/>
                    </a:lnTo>
                    <a:lnTo>
                      <a:pt x="1753750" y="59690"/>
                    </a:lnTo>
                    <a:lnTo>
                      <a:pt x="1753750" y="1852930"/>
                    </a:lnTo>
                    <a:close/>
                  </a:path>
                </a:pathLst>
              </a:custGeom>
              <a:solidFill>
                <a:srgbClr val="EFEEE9"/>
              </a:solidFill>
            </p:spPr>
          </p:sp>
        </p:grp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-10800000">
              <a:off x="8088705" y="404392"/>
              <a:ext cx="537082" cy="537082"/>
            </a:xfrm>
            <a:prstGeom prst="rect">
              <a:avLst/>
            </a:prstGeom>
          </p:spPr>
        </p:pic>
      </p:grpSp>
      <p:sp>
        <p:nvSpPr>
          <p:cNvPr id="14" name="TextBox 14"/>
          <p:cNvSpPr txBox="1"/>
          <p:nvPr/>
        </p:nvSpPr>
        <p:spPr>
          <a:xfrm>
            <a:off x="1375107" y="2195637"/>
            <a:ext cx="5261566" cy="491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19"/>
              </a:lnSpc>
              <a:spcBef>
                <a:spcPct val="0"/>
              </a:spcBef>
            </a:pPr>
            <a:r>
              <a:rPr lang="en-US" sz="2800" u="none">
                <a:solidFill>
                  <a:srgbClr val="2E377F"/>
                </a:solidFill>
                <a:latin typeface="Quattrocento Bold"/>
              </a:rPr>
              <a:t>Be yourself.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32207" y="3326812"/>
            <a:ext cx="5947366" cy="421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399" u="none">
                <a:solidFill>
                  <a:srgbClr val="2E377F"/>
                </a:solidFill>
                <a:latin typeface="Ovo"/>
              </a:rPr>
              <a:t>Nothing beats being your true self.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25755" y="4790242"/>
            <a:ext cx="5210919" cy="491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19"/>
              </a:lnSpc>
              <a:spcBef>
                <a:spcPct val="0"/>
              </a:spcBef>
            </a:pPr>
            <a:r>
              <a:rPr lang="en-US" sz="2800" u="none">
                <a:solidFill>
                  <a:srgbClr val="2E377F"/>
                </a:solidFill>
                <a:latin typeface="Quattrocento Bold"/>
              </a:rPr>
              <a:t>Stand out.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57531" y="5735101"/>
            <a:ext cx="5947366" cy="1272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399" u="none">
                <a:solidFill>
                  <a:srgbClr val="2E377F"/>
                </a:solidFill>
                <a:latin typeface="Ovo"/>
              </a:rPr>
              <a:t>It may sound like lame advice, but being yourself helps you shine in a unique and memorable way.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028700" y="8170315"/>
            <a:ext cx="1200667" cy="590550"/>
            <a:chOff x="0" y="0"/>
            <a:chExt cx="1600889" cy="78740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1600889" cy="787400"/>
              <a:chOff x="0" y="0"/>
              <a:chExt cx="2537409" cy="1248029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538678" cy="1248029"/>
              </a:xfrm>
              <a:custGeom>
                <a:avLst/>
                <a:gdLst/>
                <a:ahLst/>
                <a:cxnLst/>
                <a:rect l="l" t="t" r="r" b="b"/>
                <a:pathLst>
                  <a:path w="2538678" h="1248029">
                    <a:moveTo>
                      <a:pt x="1984958" y="1248029"/>
                    </a:moveTo>
                    <a:lnTo>
                      <a:pt x="553720" y="1248029"/>
                    </a:lnTo>
                    <a:cubicBezTo>
                      <a:pt x="247650" y="1248029"/>
                      <a:pt x="0" y="968640"/>
                      <a:pt x="0" y="624744"/>
                    </a:cubicBezTo>
                    <a:cubicBezTo>
                      <a:pt x="0" y="279415"/>
                      <a:pt x="247650" y="0"/>
                      <a:pt x="553720" y="0"/>
                    </a:cubicBezTo>
                    <a:lnTo>
                      <a:pt x="1984958" y="0"/>
                    </a:lnTo>
                    <a:cubicBezTo>
                      <a:pt x="2291028" y="0"/>
                      <a:pt x="2538678" y="279415"/>
                      <a:pt x="2538678" y="624744"/>
                    </a:cubicBezTo>
                    <a:cubicBezTo>
                      <a:pt x="2537408" y="968640"/>
                      <a:pt x="2289758" y="1248029"/>
                      <a:pt x="1984958" y="1248029"/>
                    </a:cubicBezTo>
                    <a:close/>
                  </a:path>
                </a:pathLst>
              </a:custGeom>
              <a:solidFill>
                <a:srgbClr val="FF5555"/>
              </a:solidFill>
            </p:spPr>
          </p:sp>
        </p:grpSp>
        <p:grpSp>
          <p:nvGrpSpPr>
            <p:cNvPr id="21" name="Group 21"/>
            <p:cNvGrpSpPr/>
            <p:nvPr/>
          </p:nvGrpSpPr>
          <p:grpSpPr>
            <a:xfrm>
              <a:off x="554121" y="294656"/>
              <a:ext cx="492646" cy="198089"/>
              <a:chOff x="0" y="0"/>
              <a:chExt cx="1263395" cy="508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215900"/>
                <a:ext cx="967486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967486" h="76200">
                    <a:moveTo>
                      <a:pt x="0" y="0"/>
                    </a:moveTo>
                    <a:lnTo>
                      <a:pt x="967486" y="0"/>
                    </a:lnTo>
                    <a:lnTo>
                      <a:pt x="967486" y="76200"/>
                    </a:lnTo>
                    <a:lnTo>
                      <a:pt x="0" y="76200"/>
                    </a:lnTo>
                    <a:close/>
                  </a:path>
                </a:pathLst>
              </a:custGeom>
              <a:solidFill>
                <a:srgbClr val="FEFDFF"/>
              </a:solidFill>
            </p:spPr>
          </p:sp>
          <p:sp>
            <p:nvSpPr>
              <p:cNvPr id="23" name="Freeform 23"/>
              <p:cNvSpPr/>
              <p:nvPr/>
            </p:nvSpPr>
            <p:spPr>
              <a:xfrm>
                <a:off x="888745" y="1270"/>
                <a:ext cx="374650" cy="505460"/>
              </a:xfrm>
              <a:custGeom>
                <a:avLst/>
                <a:gdLst/>
                <a:ahLst/>
                <a:cxnLst/>
                <a:rect l="l" t="t" r="r" b="b"/>
                <a:pathLst>
                  <a:path w="374650" h="505460">
                    <a:moveTo>
                      <a:pt x="0" y="505460"/>
                    </a:moveTo>
                    <a:lnTo>
                      <a:pt x="0" y="0"/>
                    </a:lnTo>
                    <a:lnTo>
                      <a:pt x="374650" y="252730"/>
                    </a:lnTo>
                    <a:close/>
                  </a:path>
                </a:pathLst>
              </a:custGeom>
              <a:solidFill>
                <a:srgbClr val="FEFDFF"/>
              </a:solidFill>
            </p:spPr>
          </p:sp>
        </p:grpSp>
      </p:grpSp>
      <p:sp>
        <p:nvSpPr>
          <p:cNvPr id="24" name="AutoShape 24"/>
          <p:cNvSpPr/>
          <p:nvPr/>
        </p:nvSpPr>
        <p:spPr>
          <a:xfrm>
            <a:off x="13041036" y="-16887"/>
            <a:ext cx="5246964" cy="10303887"/>
          </a:xfrm>
          <a:prstGeom prst="rect">
            <a:avLst/>
          </a:prstGeom>
          <a:solidFill>
            <a:srgbClr val="FF5555"/>
          </a:solidFill>
        </p:spPr>
      </p:sp>
      <p:grpSp>
        <p:nvGrpSpPr>
          <p:cNvPr id="25" name="Group 25"/>
          <p:cNvGrpSpPr>
            <a:grpSpLocks noChangeAspect="1"/>
          </p:cNvGrpSpPr>
          <p:nvPr/>
        </p:nvGrpSpPr>
        <p:grpSpPr>
          <a:xfrm>
            <a:off x="9571910" y="1611904"/>
            <a:ext cx="6938252" cy="6938224"/>
            <a:chOff x="0" y="0"/>
            <a:chExt cx="6350000" cy="634997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35250" r="-8892"/>
              </a:stretch>
            </a:blipFill>
          </p:spPr>
        </p:sp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796254" y="1028700"/>
            <a:ext cx="463046" cy="308136"/>
          </a:xfrm>
          <a:prstGeom prst="rect">
            <a:avLst/>
          </a:prstGeom>
        </p:spPr>
      </p:pic>
      <p:grpSp>
        <p:nvGrpSpPr>
          <p:cNvPr id="28" name="Group 28"/>
          <p:cNvGrpSpPr/>
          <p:nvPr/>
        </p:nvGrpSpPr>
        <p:grpSpPr>
          <a:xfrm rot="-5400000">
            <a:off x="16856489" y="9258300"/>
            <a:ext cx="402811" cy="416870"/>
            <a:chOff x="0" y="0"/>
            <a:chExt cx="537082" cy="555827"/>
          </a:xfrm>
        </p:grpSpPr>
        <p:pic>
          <p:nvPicPr>
            <p:cNvPr id="29" name="Picture 29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0"/>
              <a:ext cx="537082" cy="537082"/>
            </a:xfrm>
            <a:prstGeom prst="rect">
              <a:avLst/>
            </a:prstGeom>
          </p:spPr>
        </p:pic>
        <p:pic>
          <p:nvPicPr>
            <p:cNvPr id="30" name="Picture 30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-10800000">
              <a:off x="0" y="18745"/>
              <a:ext cx="537082" cy="537082"/>
            </a:xfrm>
            <a:prstGeom prst="rect">
              <a:avLst/>
            </a:prstGeom>
          </p:spPr>
        </p:pic>
      </p:grpSp>
      <p:pic>
        <p:nvPicPr>
          <p:cNvPr id="31" name="Picture 3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5400000">
            <a:off x="9120858" y="1124475"/>
            <a:ext cx="2121351" cy="2075067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8100000">
            <a:off x="14378766" y="7269164"/>
            <a:ext cx="2921019" cy="1115298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970898" y="695350"/>
            <a:ext cx="779235" cy="694228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711344" y="8749991"/>
            <a:ext cx="578441" cy="515338"/>
          </a:xfrm>
          <a:prstGeom prst="rect">
            <a:avLst/>
          </a:prstGeom>
        </p:spPr>
      </p:pic>
      <p:grpSp>
        <p:nvGrpSpPr>
          <p:cNvPr id="35" name="Group 35"/>
          <p:cNvGrpSpPr/>
          <p:nvPr/>
        </p:nvGrpSpPr>
        <p:grpSpPr>
          <a:xfrm rot="-10800000">
            <a:off x="1028700" y="9265329"/>
            <a:ext cx="416870" cy="402811"/>
            <a:chOff x="0" y="0"/>
            <a:chExt cx="555827" cy="537082"/>
          </a:xfrm>
        </p:grpSpPr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 rot="-5400000">
              <a:off x="0" y="0"/>
              <a:ext cx="537082" cy="537082"/>
            </a:xfrm>
            <a:prstGeom prst="rect">
              <a:avLst/>
            </a:prstGeom>
          </p:spPr>
        </p:pic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5400000">
              <a:off x="18745" y="0"/>
              <a:ext cx="537082" cy="53708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90454" y="4131062"/>
            <a:ext cx="20268907" cy="6155938"/>
            <a:chOff x="0" y="0"/>
            <a:chExt cx="6856396" cy="20823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856396" cy="2082379"/>
            </a:xfrm>
            <a:custGeom>
              <a:avLst/>
              <a:gdLst/>
              <a:ahLst/>
              <a:cxnLst/>
              <a:rect l="l" t="t" r="r" b="b"/>
              <a:pathLst>
                <a:path w="6856396" h="2082379">
                  <a:moveTo>
                    <a:pt x="6731936" y="2082379"/>
                  </a:moveTo>
                  <a:lnTo>
                    <a:pt x="124460" y="2082379"/>
                  </a:lnTo>
                  <a:cubicBezTo>
                    <a:pt x="55880" y="2082379"/>
                    <a:pt x="0" y="2026499"/>
                    <a:pt x="0" y="195791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31936" y="0"/>
                  </a:lnTo>
                  <a:cubicBezTo>
                    <a:pt x="6800516" y="0"/>
                    <a:pt x="6856396" y="55880"/>
                    <a:pt x="6856396" y="124460"/>
                  </a:cubicBezTo>
                  <a:lnTo>
                    <a:pt x="6856396" y="1957919"/>
                  </a:lnTo>
                  <a:cubicBezTo>
                    <a:pt x="6856396" y="2026499"/>
                    <a:pt x="6800516" y="2082379"/>
                    <a:pt x="6731936" y="2082379"/>
                  </a:cubicBezTo>
                  <a:close/>
                </a:path>
              </a:pathLst>
            </a:custGeom>
            <a:solidFill>
              <a:srgbClr val="FF5555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656831" y="1828066"/>
            <a:ext cx="3396580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426927" y="1978179"/>
            <a:ext cx="2668692" cy="396697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796254" y="1028700"/>
            <a:ext cx="463046" cy="308136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 rot="-5400000">
            <a:off x="16856489" y="9258300"/>
            <a:ext cx="402811" cy="416870"/>
            <a:chOff x="0" y="0"/>
            <a:chExt cx="537082" cy="555827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537082" cy="537082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-10800000">
              <a:off x="0" y="18745"/>
              <a:ext cx="537082" cy="537082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 rot="5400000">
            <a:off x="1035729" y="9258300"/>
            <a:ext cx="402811" cy="416870"/>
            <a:chOff x="0" y="0"/>
            <a:chExt cx="537082" cy="555827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537082" cy="537082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-10800000">
              <a:off x="0" y="18745"/>
              <a:ext cx="537082" cy="537082"/>
            </a:xfrm>
            <a:prstGeom prst="rect">
              <a:avLst/>
            </a:prstGeom>
          </p:spPr>
        </p:pic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2407563">
            <a:off x="6025329" y="2205762"/>
            <a:ext cx="2921019" cy="111529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5062391">
            <a:off x="9840768" y="1508582"/>
            <a:ext cx="1998459" cy="195485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479BE64-107C-4D3C-B5F0-38491C479511}"/>
              </a:ext>
            </a:extLst>
          </p:cNvPr>
          <p:cNvSpPr txBox="1"/>
          <p:nvPr/>
        </p:nvSpPr>
        <p:spPr>
          <a:xfrm>
            <a:off x="4686299" y="165363"/>
            <a:ext cx="8915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002060"/>
                </a:solidFill>
                <a:latin typeface="Britannic Bold" panose="020B0903060703020204" pitchFamily="34" charset="0"/>
              </a:rPr>
              <a:t>STAR Technique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E1ECB4E-4369-42A8-8970-5B3B2155B9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06313" y="5942866"/>
            <a:ext cx="12055967" cy="434413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5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2657396" cy="1936053"/>
            <a:chOff x="0" y="0"/>
            <a:chExt cx="16876527" cy="2581403"/>
          </a:xfrm>
        </p:grpSpPr>
        <p:sp>
          <p:nvSpPr>
            <p:cNvPr id="3" name="TextBox 3"/>
            <p:cNvSpPr txBox="1"/>
            <p:nvPr/>
          </p:nvSpPr>
          <p:spPr>
            <a:xfrm>
              <a:off x="0" y="-9525"/>
              <a:ext cx="16876527" cy="14509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640"/>
                </a:lnSpc>
                <a:spcBef>
                  <a:spcPct val="0"/>
                </a:spcBef>
              </a:pPr>
              <a:r>
                <a:rPr lang="en-US" sz="7200" u="none">
                  <a:solidFill>
                    <a:srgbClr val="FEFDFF"/>
                  </a:solidFill>
                  <a:latin typeface="Quattrocento Bold"/>
                </a:rPr>
                <a:t>Keep in contact.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47938"/>
              <a:ext cx="15195252" cy="6334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19"/>
                </a:lnSpc>
                <a:spcBef>
                  <a:spcPct val="0"/>
                </a:spcBef>
              </a:pPr>
              <a:r>
                <a:rPr lang="en-US" sz="2800" u="none">
                  <a:solidFill>
                    <a:srgbClr val="FEFDFF"/>
                  </a:solidFill>
                  <a:latin typeface="Quattrocento Bold"/>
                </a:rPr>
                <a:t>Do not forget to leave your contact details with the interviewer.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01019" y="5481927"/>
            <a:ext cx="8025658" cy="3109294"/>
            <a:chOff x="0" y="0"/>
            <a:chExt cx="10700877" cy="4145726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0700877" cy="4145726"/>
              <a:chOff x="0" y="0"/>
              <a:chExt cx="1704613" cy="6604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704614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1704614" h="660400">
                    <a:moveTo>
                      <a:pt x="1580153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580154" y="0"/>
                    </a:lnTo>
                    <a:cubicBezTo>
                      <a:pt x="1648733" y="0"/>
                      <a:pt x="1704614" y="55880"/>
                      <a:pt x="1704614" y="124460"/>
                    </a:cubicBezTo>
                    <a:lnTo>
                      <a:pt x="1704614" y="535940"/>
                    </a:lnTo>
                    <a:cubicBezTo>
                      <a:pt x="1704614" y="604520"/>
                      <a:pt x="1648733" y="660400"/>
                      <a:pt x="1580154" y="6604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8" name="TextBox 8"/>
            <p:cNvSpPr txBox="1"/>
            <p:nvPr/>
          </p:nvSpPr>
          <p:spPr>
            <a:xfrm>
              <a:off x="906474" y="784292"/>
              <a:ext cx="9395929" cy="1677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r>
                <a:rPr lang="en-US" sz="2399" u="none">
                  <a:solidFill>
                    <a:srgbClr val="000060"/>
                  </a:solidFill>
                  <a:latin typeface="Ovo"/>
                </a:rPr>
                <a:t>Some companies are incredibly busy, so let them know you're still very much interested by asking about your application after some time.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233642" y="5481927"/>
            <a:ext cx="8025658" cy="3109294"/>
            <a:chOff x="0" y="0"/>
            <a:chExt cx="10700877" cy="4145726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0700877" cy="4145726"/>
              <a:chOff x="0" y="0"/>
              <a:chExt cx="1704613" cy="6604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704614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1704614" h="660400">
                    <a:moveTo>
                      <a:pt x="1580153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580154" y="0"/>
                    </a:lnTo>
                    <a:cubicBezTo>
                      <a:pt x="1648733" y="0"/>
                      <a:pt x="1704614" y="55880"/>
                      <a:pt x="1704614" y="124460"/>
                    </a:cubicBezTo>
                    <a:lnTo>
                      <a:pt x="1704614" y="535940"/>
                    </a:lnTo>
                    <a:cubicBezTo>
                      <a:pt x="1704614" y="604520"/>
                      <a:pt x="1648733" y="660400"/>
                      <a:pt x="1580154" y="6604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2" name="TextBox 12"/>
            <p:cNvSpPr txBox="1"/>
            <p:nvPr/>
          </p:nvSpPr>
          <p:spPr>
            <a:xfrm>
              <a:off x="688334" y="784292"/>
              <a:ext cx="9466089" cy="1677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r>
                <a:rPr lang="en-US" sz="2399" u="none">
                  <a:solidFill>
                    <a:srgbClr val="000060"/>
                  </a:solidFill>
                  <a:latin typeface="Ovo"/>
                </a:rPr>
                <a:t>But don't overdo this. Employers will get back to you sooner or later with results. Give them enough time to evaluate you and other applicants.</a:t>
              </a: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96254" y="1028700"/>
            <a:ext cx="463046" cy="308136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 rot="-5400000">
            <a:off x="16856489" y="9258300"/>
            <a:ext cx="402811" cy="416870"/>
            <a:chOff x="0" y="0"/>
            <a:chExt cx="537082" cy="555827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537082" cy="537082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-10800000">
              <a:off x="0" y="18745"/>
              <a:ext cx="537082" cy="537082"/>
            </a:xfrm>
            <a:prstGeom prst="rect">
              <a:avLst/>
            </a:prstGeom>
          </p:spPr>
        </p:pic>
      </p:grpSp>
      <p:grpSp>
        <p:nvGrpSpPr>
          <p:cNvPr id="17" name="Group 17"/>
          <p:cNvGrpSpPr/>
          <p:nvPr/>
        </p:nvGrpSpPr>
        <p:grpSpPr>
          <a:xfrm rot="5400000">
            <a:off x="1035729" y="9258300"/>
            <a:ext cx="402811" cy="416870"/>
            <a:chOff x="0" y="0"/>
            <a:chExt cx="537082" cy="555827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537082" cy="537082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-10800000">
              <a:off x="0" y="18745"/>
              <a:ext cx="537082" cy="537082"/>
            </a:xfrm>
            <a:prstGeom prst="rect">
              <a:avLst/>
            </a:prstGeom>
          </p:spPr>
        </p:pic>
      </p:grpSp>
      <p:grpSp>
        <p:nvGrpSpPr>
          <p:cNvPr id="20" name="Group 20"/>
          <p:cNvGrpSpPr/>
          <p:nvPr/>
        </p:nvGrpSpPr>
        <p:grpSpPr>
          <a:xfrm>
            <a:off x="4313514" y="7720444"/>
            <a:ext cx="1200667" cy="590550"/>
            <a:chOff x="0" y="0"/>
            <a:chExt cx="1600889" cy="787400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1600889" cy="787400"/>
              <a:chOff x="0" y="0"/>
              <a:chExt cx="2537409" cy="1248029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538678" cy="1248029"/>
              </a:xfrm>
              <a:custGeom>
                <a:avLst/>
                <a:gdLst/>
                <a:ahLst/>
                <a:cxnLst/>
                <a:rect l="l" t="t" r="r" b="b"/>
                <a:pathLst>
                  <a:path w="2538678" h="1248029">
                    <a:moveTo>
                      <a:pt x="1984958" y="1248029"/>
                    </a:moveTo>
                    <a:lnTo>
                      <a:pt x="553720" y="1248029"/>
                    </a:lnTo>
                    <a:cubicBezTo>
                      <a:pt x="247650" y="1248029"/>
                      <a:pt x="0" y="968640"/>
                      <a:pt x="0" y="624744"/>
                    </a:cubicBezTo>
                    <a:cubicBezTo>
                      <a:pt x="0" y="279415"/>
                      <a:pt x="247650" y="0"/>
                      <a:pt x="553720" y="0"/>
                    </a:cubicBezTo>
                    <a:lnTo>
                      <a:pt x="1984958" y="0"/>
                    </a:lnTo>
                    <a:cubicBezTo>
                      <a:pt x="2291028" y="0"/>
                      <a:pt x="2538678" y="279415"/>
                      <a:pt x="2538678" y="624744"/>
                    </a:cubicBezTo>
                    <a:cubicBezTo>
                      <a:pt x="2537408" y="968640"/>
                      <a:pt x="2289758" y="1248029"/>
                      <a:pt x="1984958" y="1248029"/>
                    </a:cubicBezTo>
                    <a:close/>
                  </a:path>
                </a:pathLst>
              </a:custGeom>
              <a:solidFill>
                <a:srgbClr val="2E377F"/>
              </a:solidFill>
            </p:spPr>
          </p:sp>
        </p:grpSp>
        <p:grpSp>
          <p:nvGrpSpPr>
            <p:cNvPr id="23" name="Group 23"/>
            <p:cNvGrpSpPr/>
            <p:nvPr/>
          </p:nvGrpSpPr>
          <p:grpSpPr>
            <a:xfrm>
              <a:off x="554121" y="294656"/>
              <a:ext cx="492646" cy="198089"/>
              <a:chOff x="0" y="0"/>
              <a:chExt cx="1263395" cy="508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215900"/>
                <a:ext cx="967486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967486" h="76200">
                    <a:moveTo>
                      <a:pt x="0" y="0"/>
                    </a:moveTo>
                    <a:lnTo>
                      <a:pt x="967486" y="0"/>
                    </a:lnTo>
                    <a:lnTo>
                      <a:pt x="967486" y="76200"/>
                    </a:lnTo>
                    <a:lnTo>
                      <a:pt x="0" y="76200"/>
                    </a:lnTo>
                    <a:close/>
                  </a:path>
                </a:pathLst>
              </a:custGeom>
              <a:solidFill>
                <a:srgbClr val="FEFDFF"/>
              </a:solidFill>
            </p:spPr>
          </p:sp>
          <p:sp>
            <p:nvSpPr>
              <p:cNvPr id="25" name="Freeform 25"/>
              <p:cNvSpPr/>
              <p:nvPr/>
            </p:nvSpPr>
            <p:spPr>
              <a:xfrm>
                <a:off x="888745" y="1270"/>
                <a:ext cx="374650" cy="505460"/>
              </a:xfrm>
              <a:custGeom>
                <a:avLst/>
                <a:gdLst/>
                <a:ahLst/>
                <a:cxnLst/>
                <a:rect l="l" t="t" r="r" b="b"/>
                <a:pathLst>
                  <a:path w="374650" h="505460">
                    <a:moveTo>
                      <a:pt x="0" y="505460"/>
                    </a:moveTo>
                    <a:lnTo>
                      <a:pt x="0" y="0"/>
                    </a:lnTo>
                    <a:lnTo>
                      <a:pt x="374650" y="252730"/>
                    </a:lnTo>
                    <a:close/>
                  </a:path>
                </a:pathLst>
              </a:custGeom>
              <a:solidFill>
                <a:srgbClr val="FEFDFF"/>
              </a:solidFill>
            </p:spPr>
          </p:sp>
        </p:grpSp>
      </p:grpSp>
      <p:grpSp>
        <p:nvGrpSpPr>
          <p:cNvPr id="26" name="Group 26"/>
          <p:cNvGrpSpPr/>
          <p:nvPr/>
        </p:nvGrpSpPr>
        <p:grpSpPr>
          <a:xfrm>
            <a:off x="12699342" y="7720444"/>
            <a:ext cx="1200667" cy="590550"/>
            <a:chOff x="0" y="0"/>
            <a:chExt cx="1600889" cy="787400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600889" cy="787400"/>
              <a:chOff x="0" y="0"/>
              <a:chExt cx="2537409" cy="1248029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538678" cy="1248029"/>
              </a:xfrm>
              <a:custGeom>
                <a:avLst/>
                <a:gdLst/>
                <a:ahLst/>
                <a:cxnLst/>
                <a:rect l="l" t="t" r="r" b="b"/>
                <a:pathLst>
                  <a:path w="2538678" h="1248029">
                    <a:moveTo>
                      <a:pt x="1984958" y="1248029"/>
                    </a:moveTo>
                    <a:lnTo>
                      <a:pt x="553720" y="1248029"/>
                    </a:lnTo>
                    <a:cubicBezTo>
                      <a:pt x="247650" y="1248029"/>
                      <a:pt x="0" y="968640"/>
                      <a:pt x="0" y="624744"/>
                    </a:cubicBezTo>
                    <a:cubicBezTo>
                      <a:pt x="0" y="279415"/>
                      <a:pt x="247650" y="0"/>
                      <a:pt x="553720" y="0"/>
                    </a:cubicBezTo>
                    <a:lnTo>
                      <a:pt x="1984958" y="0"/>
                    </a:lnTo>
                    <a:cubicBezTo>
                      <a:pt x="2291028" y="0"/>
                      <a:pt x="2538678" y="279415"/>
                      <a:pt x="2538678" y="624744"/>
                    </a:cubicBezTo>
                    <a:cubicBezTo>
                      <a:pt x="2537408" y="968640"/>
                      <a:pt x="2289758" y="1248029"/>
                      <a:pt x="1984958" y="1248029"/>
                    </a:cubicBezTo>
                    <a:close/>
                  </a:path>
                </a:pathLst>
              </a:custGeom>
              <a:solidFill>
                <a:srgbClr val="2E377F"/>
              </a:solidFill>
            </p:spPr>
          </p:sp>
        </p:grpSp>
        <p:grpSp>
          <p:nvGrpSpPr>
            <p:cNvPr id="29" name="Group 29"/>
            <p:cNvGrpSpPr/>
            <p:nvPr/>
          </p:nvGrpSpPr>
          <p:grpSpPr>
            <a:xfrm>
              <a:off x="554121" y="294656"/>
              <a:ext cx="492646" cy="198089"/>
              <a:chOff x="0" y="0"/>
              <a:chExt cx="1263395" cy="5080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215900"/>
                <a:ext cx="967486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967486" h="76200">
                    <a:moveTo>
                      <a:pt x="0" y="0"/>
                    </a:moveTo>
                    <a:lnTo>
                      <a:pt x="967486" y="0"/>
                    </a:lnTo>
                    <a:lnTo>
                      <a:pt x="967486" y="76200"/>
                    </a:lnTo>
                    <a:lnTo>
                      <a:pt x="0" y="76200"/>
                    </a:lnTo>
                    <a:close/>
                  </a:path>
                </a:pathLst>
              </a:custGeom>
              <a:solidFill>
                <a:srgbClr val="FEFDFF"/>
              </a:solidFill>
            </p:spPr>
          </p:sp>
          <p:sp>
            <p:nvSpPr>
              <p:cNvPr id="31" name="Freeform 31"/>
              <p:cNvSpPr/>
              <p:nvPr/>
            </p:nvSpPr>
            <p:spPr>
              <a:xfrm>
                <a:off x="888745" y="1270"/>
                <a:ext cx="374650" cy="505460"/>
              </a:xfrm>
              <a:custGeom>
                <a:avLst/>
                <a:gdLst/>
                <a:ahLst/>
                <a:cxnLst/>
                <a:rect l="l" t="t" r="r" b="b"/>
                <a:pathLst>
                  <a:path w="374650" h="505460">
                    <a:moveTo>
                      <a:pt x="0" y="505460"/>
                    </a:moveTo>
                    <a:lnTo>
                      <a:pt x="0" y="0"/>
                    </a:lnTo>
                    <a:lnTo>
                      <a:pt x="374650" y="252730"/>
                    </a:lnTo>
                    <a:close/>
                  </a:path>
                </a:pathLst>
              </a:custGeom>
              <a:solidFill>
                <a:srgbClr val="FEFDFF"/>
              </a:solidFill>
            </p:spPr>
          </p:sp>
        </p:grp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77625" y="-561989"/>
            <a:ext cx="6843182" cy="11806081"/>
            <a:chOff x="0" y="0"/>
            <a:chExt cx="2314854" cy="39936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14854" cy="3993662"/>
            </a:xfrm>
            <a:custGeom>
              <a:avLst/>
              <a:gdLst/>
              <a:ahLst/>
              <a:cxnLst/>
              <a:rect l="l" t="t" r="r" b="b"/>
              <a:pathLst>
                <a:path w="2314854" h="3993662">
                  <a:moveTo>
                    <a:pt x="2190394" y="3993662"/>
                  </a:moveTo>
                  <a:lnTo>
                    <a:pt x="124460" y="3993662"/>
                  </a:lnTo>
                  <a:cubicBezTo>
                    <a:pt x="55880" y="3993662"/>
                    <a:pt x="0" y="3937782"/>
                    <a:pt x="0" y="38692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90394" y="0"/>
                  </a:lnTo>
                  <a:cubicBezTo>
                    <a:pt x="2258974" y="0"/>
                    <a:pt x="2314854" y="55880"/>
                    <a:pt x="2314854" y="124460"/>
                  </a:cubicBezTo>
                  <a:lnTo>
                    <a:pt x="2314854" y="3869202"/>
                  </a:lnTo>
                  <a:cubicBezTo>
                    <a:pt x="2314854" y="3937782"/>
                    <a:pt x="2258974" y="3993662"/>
                    <a:pt x="2190394" y="3993662"/>
                  </a:cubicBezTo>
                  <a:close/>
                </a:path>
              </a:pathLst>
            </a:custGeom>
            <a:solidFill>
              <a:srgbClr val="FF5555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647110" y="1674388"/>
            <a:ext cx="6938252" cy="6938224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t="-24953" b="-24953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 rot="5400000">
            <a:off x="1035729" y="9258300"/>
            <a:ext cx="402811" cy="416870"/>
            <a:chOff x="0" y="0"/>
            <a:chExt cx="537082" cy="555827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537082" cy="537082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-10800000">
              <a:off x="0" y="18745"/>
              <a:ext cx="537082" cy="537082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50760" y="8888276"/>
            <a:ext cx="2121351" cy="207506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2407563">
            <a:off x="6207355" y="-250912"/>
            <a:ext cx="2921019" cy="111529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667299" y="727791"/>
            <a:ext cx="779235" cy="69422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366911" y="8888276"/>
            <a:ext cx="578441" cy="515338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6849459" y="9265329"/>
            <a:ext cx="416870" cy="402811"/>
            <a:chOff x="0" y="0"/>
            <a:chExt cx="555827" cy="537082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 rot="-5400000">
              <a:off x="0" y="0"/>
              <a:ext cx="537082" cy="537082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rot="5400000">
              <a:off x="18745" y="0"/>
              <a:ext cx="537082" cy="537082"/>
            </a:xfrm>
            <a:prstGeom prst="rect">
              <a:avLst/>
            </a:prstGeom>
          </p:spPr>
        </p:pic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796254" y="1028700"/>
            <a:ext cx="463046" cy="308136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9838998" y="5293175"/>
            <a:ext cx="954505" cy="944092"/>
            <a:chOff x="0" y="0"/>
            <a:chExt cx="1272674" cy="1258790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0" y="0"/>
              <a:ext cx="1272674" cy="1258790"/>
            </a:xfrm>
            <a:prstGeom prst="rect">
              <a:avLst/>
            </a:prstGeom>
          </p:spPr>
        </p:pic>
        <p:sp>
          <p:nvSpPr>
            <p:cNvPr id="19" name="TextBox 19"/>
            <p:cNvSpPr txBox="1"/>
            <p:nvPr/>
          </p:nvSpPr>
          <p:spPr>
            <a:xfrm>
              <a:off x="233538" y="374060"/>
              <a:ext cx="805597" cy="501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12"/>
                </a:lnSpc>
                <a:spcBef>
                  <a:spcPct val="0"/>
                </a:spcBef>
              </a:pPr>
              <a:r>
                <a:rPr lang="en-US" sz="2427" u="none">
                  <a:solidFill>
                    <a:srgbClr val="FFFFFF"/>
                  </a:solidFill>
                  <a:latin typeface="Quattrocento Bold"/>
                </a:rPr>
                <a:t>01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838998" y="7121027"/>
            <a:ext cx="954505" cy="944092"/>
            <a:chOff x="0" y="0"/>
            <a:chExt cx="1272674" cy="1258790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0" y="0"/>
              <a:ext cx="1272674" cy="1258790"/>
            </a:xfrm>
            <a:prstGeom prst="rect">
              <a:avLst/>
            </a:prstGeom>
          </p:spPr>
        </p:pic>
        <p:sp>
          <p:nvSpPr>
            <p:cNvPr id="22" name="TextBox 22"/>
            <p:cNvSpPr txBox="1"/>
            <p:nvPr/>
          </p:nvSpPr>
          <p:spPr>
            <a:xfrm>
              <a:off x="233538" y="374060"/>
              <a:ext cx="805597" cy="501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12"/>
                </a:lnSpc>
                <a:spcBef>
                  <a:spcPct val="0"/>
                </a:spcBef>
              </a:pPr>
              <a:r>
                <a:rPr lang="en-US" sz="2427" u="none">
                  <a:solidFill>
                    <a:srgbClr val="FFFFFF"/>
                  </a:solidFill>
                  <a:latin typeface="Quattrocento Bold"/>
                </a:rPr>
                <a:t>02</a:t>
              </a: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9838998" y="1563358"/>
            <a:ext cx="7420302" cy="2171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40"/>
              </a:lnSpc>
              <a:spcBef>
                <a:spcPct val="0"/>
              </a:spcBef>
            </a:pPr>
            <a:r>
              <a:rPr lang="en-US" sz="7200" u="none">
                <a:solidFill>
                  <a:srgbClr val="2E377F"/>
                </a:solidFill>
                <a:latin typeface="Quattrocento Bold"/>
              </a:rPr>
              <a:t>Be grateful for the opportunity.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101654" y="5236025"/>
            <a:ext cx="5408647" cy="846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399" u="none">
                <a:solidFill>
                  <a:srgbClr val="2E377F"/>
                </a:solidFill>
                <a:latin typeface="Ovo"/>
              </a:rPr>
              <a:t>Being turned down doesn't dictate</a:t>
            </a:r>
          </a:p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399" u="none">
                <a:solidFill>
                  <a:srgbClr val="2E377F"/>
                </a:solidFill>
                <a:latin typeface="Ovo"/>
              </a:rPr>
              <a:t> your worth as an employee.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101654" y="7131085"/>
            <a:ext cx="5408647" cy="846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399" u="none">
                <a:solidFill>
                  <a:srgbClr val="2E377F"/>
                </a:solidFill>
                <a:latin typeface="Ovo"/>
              </a:rPr>
              <a:t>Turn this into a learning opportunity and do better in the future.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5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3">
            <a:extLst>
              <a:ext uri="{FF2B5EF4-FFF2-40B4-BE49-F238E27FC236}">
                <a16:creationId xmlns:a16="http://schemas.microsoft.com/office/drawing/2014/main" id="{FE70F6B2-E04E-4CC0-BC28-F478C1E33192}"/>
              </a:ext>
            </a:extLst>
          </p:cNvPr>
          <p:cNvSpPr txBox="1"/>
          <p:nvPr/>
        </p:nvSpPr>
        <p:spPr>
          <a:xfrm>
            <a:off x="6082101" y="-79861"/>
            <a:ext cx="6123798" cy="1373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002060"/>
                </a:solidFill>
                <a:latin typeface="Hey Gotcha!"/>
              </a:rPr>
              <a:t>Hello!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DD51848-EAFC-4F87-8D3D-D743E389AC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76052">
            <a:off x="6900157" y="1385029"/>
            <a:ext cx="5298688" cy="4112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65518F-2257-4F31-84A8-CC41711A8B15}"/>
              </a:ext>
            </a:extLst>
          </p:cNvPr>
          <p:cNvSpPr txBox="1"/>
          <p:nvPr/>
        </p:nvSpPr>
        <p:spPr>
          <a:xfrm>
            <a:off x="7287986" y="2623006"/>
            <a:ext cx="10972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>
                <a:schemeClr val="bg1"/>
              </a:buClr>
              <a:buSzPct val="105000"/>
              <a:buFont typeface="Wingdings" panose="05000000000000000000" pitchFamily="2" charset="2"/>
              <a:buChar char="Ø"/>
            </a:pPr>
            <a:r>
              <a:rPr lang="en-US" sz="4400" dirty="0">
                <a:solidFill>
                  <a:srgbClr val="002060"/>
                </a:solidFill>
                <a:latin typeface="Quattrocento Bold" panose="020B0604020202020204" charset="0"/>
              </a:rPr>
              <a:t>I am Ingelora </a:t>
            </a:r>
            <a:r>
              <a:rPr lang="en-US" sz="4400" dirty="0" err="1">
                <a:solidFill>
                  <a:srgbClr val="002060"/>
                </a:solidFill>
                <a:latin typeface="Quattrocento Bold" panose="020B0604020202020204" charset="0"/>
              </a:rPr>
              <a:t>Loudia</a:t>
            </a:r>
            <a:r>
              <a:rPr lang="en-US" sz="4400" dirty="0">
                <a:solidFill>
                  <a:srgbClr val="002060"/>
                </a:solidFill>
                <a:latin typeface="Quattrocento Bold" panose="020B0604020202020204" charset="0"/>
              </a:rPr>
              <a:t> Anggita </a:t>
            </a:r>
          </a:p>
          <a:p>
            <a:pPr marL="571500" indent="-571500">
              <a:buClr>
                <a:schemeClr val="bg1"/>
              </a:buClr>
              <a:buSzPct val="105000"/>
              <a:buFont typeface="Wingdings" panose="05000000000000000000" pitchFamily="2" charset="2"/>
              <a:buChar char="Ø"/>
            </a:pPr>
            <a:r>
              <a:rPr lang="en-US" sz="4400" dirty="0">
                <a:solidFill>
                  <a:srgbClr val="002060"/>
                </a:solidFill>
                <a:latin typeface="Quattrocento Bold" panose="020B0604020202020204" charset="0"/>
              </a:rPr>
              <a:t>MBA from SBM ITB</a:t>
            </a:r>
          </a:p>
          <a:p>
            <a:pPr marL="571500" indent="-571500">
              <a:buClr>
                <a:schemeClr val="bg1"/>
              </a:buClr>
              <a:buSzPct val="105000"/>
              <a:buFont typeface="Wingdings" panose="05000000000000000000" pitchFamily="2" charset="2"/>
              <a:buChar char="Ø"/>
            </a:pPr>
            <a:r>
              <a:rPr lang="en-US" sz="4400" dirty="0">
                <a:solidFill>
                  <a:srgbClr val="002060"/>
                </a:solidFill>
                <a:latin typeface="Quattrocento Bold" panose="020B0604020202020204" charset="0"/>
              </a:rPr>
              <a:t>HR practitioner in Oil &amp; Gas industry </a:t>
            </a:r>
          </a:p>
          <a:p>
            <a:pPr marL="571500" indent="-571500">
              <a:buClr>
                <a:schemeClr val="bg1"/>
              </a:buClr>
              <a:buSzPct val="105000"/>
              <a:buFont typeface="Wingdings" panose="05000000000000000000" pitchFamily="2" charset="2"/>
              <a:buChar char="Ø"/>
            </a:pPr>
            <a:r>
              <a:rPr lang="en-US" sz="4400" dirty="0">
                <a:solidFill>
                  <a:srgbClr val="002060"/>
                </a:solidFill>
                <a:latin typeface="Quattrocento Bold" panose="020B0604020202020204" charset="0"/>
              </a:rPr>
              <a:t>LinkedIn: Ingelora </a:t>
            </a:r>
            <a:r>
              <a:rPr lang="en-US" sz="4400" dirty="0" err="1">
                <a:solidFill>
                  <a:srgbClr val="002060"/>
                </a:solidFill>
                <a:latin typeface="Quattrocento Bold" panose="020B0604020202020204" charset="0"/>
              </a:rPr>
              <a:t>Loudia</a:t>
            </a:r>
            <a:r>
              <a:rPr lang="en-US" sz="4400" dirty="0">
                <a:solidFill>
                  <a:srgbClr val="002060"/>
                </a:solidFill>
                <a:latin typeface="Quattrocento Bold" panose="020B0604020202020204" charset="0"/>
              </a:rPr>
              <a:t> Anggita</a:t>
            </a:r>
          </a:p>
          <a:p>
            <a:endParaRPr lang="en-US" sz="4400" dirty="0">
              <a:solidFill>
                <a:srgbClr val="002060"/>
              </a:solidFill>
              <a:latin typeface="Quattrocento Bold" panose="020B0604020202020204" charset="0"/>
            </a:endParaRP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A4B29A25-8E4B-4C97-AC58-AE863499AF09}"/>
              </a:ext>
            </a:extLst>
          </p:cNvPr>
          <p:cNvSpPr/>
          <p:nvPr/>
        </p:nvSpPr>
        <p:spPr>
          <a:xfrm>
            <a:off x="439626" y="1590673"/>
            <a:ext cx="6491577" cy="6178567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9B1767-EB45-4334-930F-14D4F1B645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6063" y="2865443"/>
            <a:ext cx="4838700" cy="362902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5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28655" y="4323329"/>
            <a:ext cx="4006388" cy="665714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666215" y="1807534"/>
            <a:ext cx="954505" cy="944092"/>
            <a:chOff x="0" y="0"/>
            <a:chExt cx="1272674" cy="125879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1272674" cy="1258790"/>
            </a:xfrm>
            <a:prstGeom prst="rect">
              <a:avLst/>
            </a:prstGeom>
          </p:spPr>
        </p:pic>
        <p:sp>
          <p:nvSpPr>
            <p:cNvPr id="5" name="TextBox 5"/>
            <p:cNvSpPr txBox="1"/>
            <p:nvPr/>
          </p:nvSpPr>
          <p:spPr>
            <a:xfrm>
              <a:off x="233538" y="374060"/>
              <a:ext cx="805597" cy="501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12"/>
                </a:lnSpc>
                <a:spcBef>
                  <a:spcPct val="0"/>
                </a:spcBef>
              </a:pPr>
              <a:r>
                <a:rPr lang="en-US" sz="2427" u="none" dirty="0">
                  <a:solidFill>
                    <a:srgbClr val="FFFFFF"/>
                  </a:solidFill>
                  <a:latin typeface="Quattrocento Bold"/>
                </a:rPr>
                <a:t>01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666215" y="4442199"/>
            <a:ext cx="954505" cy="944092"/>
            <a:chOff x="0" y="0"/>
            <a:chExt cx="1272674" cy="1258790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1272674" cy="1258790"/>
            </a:xfrm>
            <a:prstGeom prst="rect">
              <a:avLst/>
            </a:prstGeom>
          </p:spPr>
        </p:pic>
        <p:sp>
          <p:nvSpPr>
            <p:cNvPr id="8" name="TextBox 8"/>
            <p:cNvSpPr txBox="1"/>
            <p:nvPr/>
          </p:nvSpPr>
          <p:spPr>
            <a:xfrm>
              <a:off x="233538" y="374060"/>
              <a:ext cx="805597" cy="501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12"/>
                </a:lnSpc>
                <a:spcBef>
                  <a:spcPct val="0"/>
                </a:spcBef>
              </a:pPr>
              <a:r>
                <a:rPr lang="en-US" sz="2427" u="none">
                  <a:solidFill>
                    <a:srgbClr val="FFFFFF"/>
                  </a:solidFill>
                  <a:latin typeface="Quattrocento Bold"/>
                </a:rPr>
                <a:t>02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666215" y="7076863"/>
            <a:ext cx="954505" cy="944092"/>
            <a:chOff x="0" y="0"/>
            <a:chExt cx="1272674" cy="1258790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1272674" cy="1258790"/>
            </a:xfrm>
            <a:prstGeom prst="rect">
              <a:avLst/>
            </a:prstGeom>
          </p:spPr>
        </p:pic>
        <p:sp>
          <p:nvSpPr>
            <p:cNvPr id="11" name="TextBox 11"/>
            <p:cNvSpPr txBox="1"/>
            <p:nvPr/>
          </p:nvSpPr>
          <p:spPr>
            <a:xfrm>
              <a:off x="233538" y="374060"/>
              <a:ext cx="805597" cy="501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12"/>
                </a:lnSpc>
                <a:spcBef>
                  <a:spcPct val="0"/>
                </a:spcBef>
              </a:pPr>
              <a:r>
                <a:rPr lang="en-US" sz="2427" u="none">
                  <a:solidFill>
                    <a:srgbClr val="FFFFFF"/>
                  </a:solidFill>
                  <a:latin typeface="Quattrocento Bold"/>
                </a:rPr>
                <a:t>03</a:t>
              </a: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796254" y="1028700"/>
            <a:ext cx="463046" cy="308136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 rot="-5400000">
            <a:off x="16856489" y="9258300"/>
            <a:ext cx="402811" cy="416870"/>
            <a:chOff x="0" y="0"/>
            <a:chExt cx="537082" cy="555827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0"/>
              <a:ext cx="537082" cy="537082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-10800000">
              <a:off x="0" y="18745"/>
              <a:ext cx="537082" cy="537082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 rot="-10800000">
            <a:off x="1028700" y="9265329"/>
            <a:ext cx="416870" cy="402811"/>
            <a:chOff x="0" y="0"/>
            <a:chExt cx="555827" cy="537082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-5400000">
              <a:off x="0" y="0"/>
              <a:ext cx="537082" cy="537082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 rot="5400000">
              <a:off x="18745" y="0"/>
              <a:ext cx="537082" cy="537082"/>
            </a:xfrm>
            <a:prstGeom prst="rect">
              <a:avLst/>
            </a:prstGeom>
          </p:spPr>
        </p:pic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2176752">
            <a:off x="6131214" y="6559954"/>
            <a:ext cx="2707618" cy="1033818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752600" y="1182768"/>
            <a:ext cx="6586419" cy="3308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40"/>
              </a:lnSpc>
              <a:spcBef>
                <a:spcPct val="0"/>
              </a:spcBef>
            </a:pPr>
            <a:r>
              <a:rPr lang="en-US" sz="7200" u="none" dirty="0">
                <a:solidFill>
                  <a:srgbClr val="FFFFFF"/>
                </a:solidFill>
                <a:latin typeface="Quattrocento Bold"/>
              </a:rPr>
              <a:t>To Win Your Job Interview Journey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210965" y="1750384"/>
            <a:ext cx="4953650" cy="1284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399" b="1" u="none" dirty="0">
                <a:solidFill>
                  <a:srgbClr val="002060"/>
                </a:solidFill>
                <a:latin typeface="Ovo"/>
              </a:rPr>
              <a:t>Be Prepared</a:t>
            </a:r>
          </a:p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399" dirty="0">
                <a:solidFill>
                  <a:srgbClr val="FFFFFF"/>
                </a:solidFill>
                <a:latin typeface="Ovo"/>
              </a:rPr>
              <a:t>Start with end in mind, proactive, make connection &amp; networking.</a:t>
            </a:r>
            <a:endParaRPr lang="en-US" sz="2399" u="none" dirty="0">
              <a:solidFill>
                <a:srgbClr val="FFFFFF"/>
              </a:solidFill>
              <a:latin typeface="Ovo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1210965" y="4385049"/>
            <a:ext cx="4953650" cy="1284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399" b="1" u="none" dirty="0">
                <a:solidFill>
                  <a:srgbClr val="002060"/>
                </a:solidFill>
                <a:latin typeface="Ovo"/>
              </a:rPr>
              <a:t>Focus</a:t>
            </a:r>
          </a:p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399" dirty="0">
                <a:solidFill>
                  <a:srgbClr val="FFFFFF"/>
                </a:solidFill>
                <a:latin typeface="Ovo"/>
              </a:rPr>
              <a:t>Knowing your gap, analyze the position and skills needed</a:t>
            </a:r>
            <a:endParaRPr lang="en-US" sz="2399" u="none" dirty="0">
              <a:solidFill>
                <a:srgbClr val="FFFFFF"/>
              </a:solidFill>
              <a:latin typeface="Ovo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1210965" y="7019713"/>
            <a:ext cx="4953650" cy="2156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399" b="1" u="none" dirty="0">
                <a:solidFill>
                  <a:srgbClr val="002060"/>
                </a:solidFill>
                <a:latin typeface="Ovo"/>
              </a:rPr>
              <a:t>Keep Try</a:t>
            </a:r>
          </a:p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399" dirty="0">
                <a:solidFill>
                  <a:srgbClr val="FFFFFF"/>
                </a:solidFill>
                <a:latin typeface="Ovo"/>
              </a:rPr>
              <a:t>Just because something isn’t happening for you right now, doesn’t mean that it will never happen. Keep going and your time will come.</a:t>
            </a:r>
            <a:endParaRPr lang="en-US" sz="2399" u="none" dirty="0">
              <a:solidFill>
                <a:srgbClr val="FFFFFF"/>
              </a:solidFill>
              <a:latin typeface="Ovo"/>
            </a:endParaRPr>
          </a:p>
        </p:txBody>
      </p:sp>
    </p:spTree>
    <p:extLst>
      <p:ext uri="{BB962C8B-B14F-4D97-AF65-F5344CB8AC3E}">
        <p14:creationId xmlns:p14="http://schemas.microsoft.com/office/powerpoint/2010/main" val="34929228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5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27872" y="-389888"/>
            <a:ext cx="14450581" cy="11066776"/>
            <a:chOff x="0" y="0"/>
            <a:chExt cx="4888221" cy="37435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88221" cy="3743576"/>
            </a:xfrm>
            <a:custGeom>
              <a:avLst/>
              <a:gdLst/>
              <a:ahLst/>
              <a:cxnLst/>
              <a:rect l="l" t="t" r="r" b="b"/>
              <a:pathLst>
                <a:path w="4888221" h="3743576">
                  <a:moveTo>
                    <a:pt x="4763761" y="3743576"/>
                  </a:moveTo>
                  <a:lnTo>
                    <a:pt x="124460" y="3743576"/>
                  </a:lnTo>
                  <a:cubicBezTo>
                    <a:pt x="55880" y="3743576"/>
                    <a:pt x="0" y="3687696"/>
                    <a:pt x="0" y="361911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763762" y="0"/>
                  </a:lnTo>
                  <a:cubicBezTo>
                    <a:pt x="4832341" y="0"/>
                    <a:pt x="4888221" y="55880"/>
                    <a:pt x="4888221" y="124460"/>
                  </a:cubicBezTo>
                  <a:lnTo>
                    <a:pt x="4888221" y="3619116"/>
                  </a:lnTo>
                  <a:cubicBezTo>
                    <a:pt x="4888221" y="3687696"/>
                    <a:pt x="4832341" y="3743576"/>
                    <a:pt x="4763762" y="3743576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76052">
            <a:off x="2341756" y="8291939"/>
            <a:ext cx="5298688" cy="411289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8595718" y="1336836"/>
            <a:ext cx="7551329" cy="7613328"/>
            <a:chOff x="0" y="0"/>
            <a:chExt cx="1215508" cy="122548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15508" cy="1225488"/>
            </a:xfrm>
            <a:custGeom>
              <a:avLst/>
              <a:gdLst/>
              <a:ahLst/>
              <a:cxnLst/>
              <a:rect l="l" t="t" r="r" b="b"/>
              <a:pathLst>
                <a:path w="1215508" h="1225488">
                  <a:moveTo>
                    <a:pt x="1091047" y="1225487"/>
                  </a:moveTo>
                  <a:lnTo>
                    <a:pt x="124460" y="1225487"/>
                  </a:lnTo>
                  <a:cubicBezTo>
                    <a:pt x="55880" y="1225487"/>
                    <a:pt x="0" y="1169607"/>
                    <a:pt x="0" y="11010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91048" y="0"/>
                  </a:lnTo>
                  <a:cubicBezTo>
                    <a:pt x="1159628" y="0"/>
                    <a:pt x="1215508" y="55880"/>
                    <a:pt x="1215508" y="124460"/>
                  </a:cubicBezTo>
                  <a:lnTo>
                    <a:pt x="1215508" y="1101027"/>
                  </a:lnTo>
                  <a:cubicBezTo>
                    <a:pt x="1215508" y="1169607"/>
                    <a:pt x="1159628" y="1225488"/>
                    <a:pt x="1091048" y="122548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96254" y="1028700"/>
            <a:ext cx="463046" cy="308136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 rot="-5400000">
            <a:off x="16856489" y="9258300"/>
            <a:ext cx="402811" cy="416870"/>
            <a:chOff x="0" y="0"/>
            <a:chExt cx="537082" cy="555827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0"/>
              <a:ext cx="537082" cy="537082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-10800000">
              <a:off x="0" y="18745"/>
              <a:ext cx="537082" cy="537082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9528835" y="2437540"/>
            <a:ext cx="5685096" cy="4802321"/>
            <a:chOff x="0" y="0"/>
            <a:chExt cx="7580127" cy="6403094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9525"/>
              <a:ext cx="7580127" cy="28922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640"/>
                </a:lnSpc>
                <a:spcBef>
                  <a:spcPct val="0"/>
                </a:spcBef>
              </a:pPr>
              <a:r>
                <a:rPr lang="en-US" sz="7200" u="none">
                  <a:solidFill>
                    <a:srgbClr val="2E377F"/>
                  </a:solidFill>
                  <a:latin typeface="Quattrocento Bold"/>
                </a:rPr>
                <a:t>Stay true to yourself.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558800" y="3591721"/>
              <a:ext cx="6462527" cy="28113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u="none">
                  <a:solidFill>
                    <a:srgbClr val="2E377F"/>
                  </a:solidFill>
                  <a:latin typeface="Ovo"/>
                </a:rPr>
                <a:t>In the span of your career, you'll be given plenty of opportunities to express yourself. Put your best foot forward and show why you're a great person to work with.</a:t>
              </a: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256445" y="1028700"/>
            <a:ext cx="2971800" cy="82296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2297878">
            <a:off x="6351847" y="988054"/>
            <a:ext cx="3089015" cy="2117380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1771049" y="7795399"/>
            <a:ext cx="1200667" cy="590550"/>
            <a:chOff x="0" y="0"/>
            <a:chExt cx="1600889" cy="787400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1600889" cy="787400"/>
              <a:chOff x="0" y="0"/>
              <a:chExt cx="2537409" cy="1248029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2538678" cy="1248029"/>
              </a:xfrm>
              <a:custGeom>
                <a:avLst/>
                <a:gdLst/>
                <a:ahLst/>
                <a:cxnLst/>
                <a:rect l="l" t="t" r="r" b="b"/>
                <a:pathLst>
                  <a:path w="2538678" h="1248029">
                    <a:moveTo>
                      <a:pt x="1984958" y="1248029"/>
                    </a:moveTo>
                    <a:lnTo>
                      <a:pt x="553720" y="1248029"/>
                    </a:lnTo>
                    <a:cubicBezTo>
                      <a:pt x="247650" y="1248029"/>
                      <a:pt x="0" y="968640"/>
                      <a:pt x="0" y="624744"/>
                    </a:cubicBezTo>
                    <a:cubicBezTo>
                      <a:pt x="0" y="279415"/>
                      <a:pt x="247650" y="0"/>
                      <a:pt x="553720" y="0"/>
                    </a:cubicBezTo>
                    <a:lnTo>
                      <a:pt x="1984958" y="0"/>
                    </a:lnTo>
                    <a:cubicBezTo>
                      <a:pt x="2291028" y="0"/>
                      <a:pt x="2538678" y="279415"/>
                      <a:pt x="2538678" y="624744"/>
                    </a:cubicBezTo>
                    <a:cubicBezTo>
                      <a:pt x="2537408" y="968640"/>
                      <a:pt x="2289758" y="1248029"/>
                      <a:pt x="1984958" y="1248029"/>
                    </a:cubicBezTo>
                    <a:close/>
                  </a:path>
                </a:pathLst>
              </a:custGeom>
              <a:solidFill>
                <a:srgbClr val="2E377F"/>
              </a:solidFill>
            </p:spPr>
          </p:sp>
        </p:grpSp>
        <p:grpSp>
          <p:nvGrpSpPr>
            <p:cNvPr id="19" name="Group 19"/>
            <p:cNvGrpSpPr/>
            <p:nvPr/>
          </p:nvGrpSpPr>
          <p:grpSpPr>
            <a:xfrm>
              <a:off x="554121" y="294656"/>
              <a:ext cx="492646" cy="198089"/>
              <a:chOff x="0" y="0"/>
              <a:chExt cx="1263395" cy="508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215900"/>
                <a:ext cx="967486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967486" h="76200">
                    <a:moveTo>
                      <a:pt x="0" y="0"/>
                    </a:moveTo>
                    <a:lnTo>
                      <a:pt x="967486" y="0"/>
                    </a:lnTo>
                    <a:lnTo>
                      <a:pt x="967486" y="76200"/>
                    </a:lnTo>
                    <a:lnTo>
                      <a:pt x="0" y="76200"/>
                    </a:lnTo>
                    <a:close/>
                  </a:path>
                </a:pathLst>
              </a:custGeom>
              <a:solidFill>
                <a:srgbClr val="FEFDFF"/>
              </a:solidFill>
            </p:spPr>
          </p:sp>
          <p:sp>
            <p:nvSpPr>
              <p:cNvPr id="21" name="Freeform 21"/>
              <p:cNvSpPr/>
              <p:nvPr/>
            </p:nvSpPr>
            <p:spPr>
              <a:xfrm>
                <a:off x="888745" y="1270"/>
                <a:ext cx="374650" cy="505460"/>
              </a:xfrm>
              <a:custGeom>
                <a:avLst/>
                <a:gdLst/>
                <a:ahLst/>
                <a:cxnLst/>
                <a:rect l="l" t="t" r="r" b="b"/>
                <a:pathLst>
                  <a:path w="374650" h="505460">
                    <a:moveTo>
                      <a:pt x="0" y="505460"/>
                    </a:moveTo>
                    <a:lnTo>
                      <a:pt x="0" y="0"/>
                    </a:lnTo>
                    <a:lnTo>
                      <a:pt x="374650" y="252730"/>
                    </a:lnTo>
                    <a:close/>
                  </a:path>
                </a:pathLst>
              </a:custGeom>
              <a:solidFill>
                <a:srgbClr val="FEFDFF"/>
              </a:solidFill>
            </p:spPr>
          </p:sp>
        </p:grpSp>
      </p:grpSp>
      <p:grpSp>
        <p:nvGrpSpPr>
          <p:cNvPr id="22" name="Group 22"/>
          <p:cNvGrpSpPr/>
          <p:nvPr/>
        </p:nvGrpSpPr>
        <p:grpSpPr>
          <a:xfrm rot="5400000">
            <a:off x="1035729" y="9258300"/>
            <a:ext cx="402811" cy="416870"/>
            <a:chOff x="0" y="0"/>
            <a:chExt cx="537082" cy="555827"/>
          </a:xfrm>
        </p:grpSpPr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0"/>
              <a:ext cx="537082" cy="537082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-10800000">
              <a:off x="0" y="18745"/>
              <a:ext cx="537082" cy="53708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22105" y="1057023"/>
            <a:ext cx="6482441" cy="5533859"/>
            <a:chOff x="-118817" y="-1152287"/>
            <a:chExt cx="8643254" cy="7378477"/>
          </a:xfrm>
        </p:grpSpPr>
        <p:sp>
          <p:nvSpPr>
            <p:cNvPr id="3" name="TextBox 3"/>
            <p:cNvSpPr txBox="1"/>
            <p:nvPr/>
          </p:nvSpPr>
          <p:spPr>
            <a:xfrm>
              <a:off x="-118817" y="-1152287"/>
              <a:ext cx="8524437" cy="44114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640"/>
                </a:lnSpc>
                <a:spcBef>
                  <a:spcPct val="0"/>
                </a:spcBef>
              </a:pPr>
              <a:r>
                <a:rPr lang="en-US" sz="7200" u="none" dirty="0">
                  <a:solidFill>
                    <a:srgbClr val="2E377F"/>
                  </a:solidFill>
                  <a:latin typeface="Quattrocento Bold"/>
                </a:rPr>
                <a:t>Creating Your Own Pathway for Success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590683"/>
              <a:ext cx="8524437" cy="26355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919"/>
                </a:lnSpc>
                <a:spcBef>
                  <a:spcPct val="0"/>
                </a:spcBef>
              </a:pPr>
              <a:r>
                <a:rPr lang="en-US" sz="2800" u="none" dirty="0">
                  <a:solidFill>
                    <a:srgbClr val="2E377F"/>
                  </a:solidFill>
                  <a:latin typeface="Quattrocento Bold"/>
                </a:rPr>
                <a:t>The path to success requires you to commit</a:t>
              </a:r>
            </a:p>
            <a:p>
              <a:pPr marL="0" lvl="0" indent="0">
                <a:lnSpc>
                  <a:spcPts val="3919"/>
                </a:lnSpc>
                <a:spcBef>
                  <a:spcPct val="0"/>
                </a:spcBef>
              </a:pPr>
              <a:endParaRPr lang="en-US" sz="2800" dirty="0">
                <a:solidFill>
                  <a:srgbClr val="2E377F"/>
                </a:solidFill>
                <a:latin typeface="Quattrocento Bold"/>
              </a:endParaRPr>
            </a:p>
            <a:p>
              <a:pPr marL="0" lvl="0" indent="0">
                <a:lnSpc>
                  <a:spcPts val="3919"/>
                </a:lnSpc>
                <a:spcBef>
                  <a:spcPct val="0"/>
                </a:spcBef>
              </a:pPr>
              <a:r>
                <a:rPr lang="en-US" sz="2800" u="none" dirty="0">
                  <a:solidFill>
                    <a:srgbClr val="2E377F"/>
                  </a:solidFill>
                  <a:latin typeface="Quattrocento Bold"/>
                </a:rPr>
                <a:t>- </a:t>
              </a:r>
              <a:r>
                <a:rPr lang="en-US" sz="2800" u="none" dirty="0" err="1">
                  <a:solidFill>
                    <a:srgbClr val="2E377F"/>
                  </a:solidFill>
                  <a:latin typeface="Quattrocento Bold"/>
                </a:rPr>
                <a:t>DeVon</a:t>
              </a:r>
              <a:r>
                <a:rPr lang="en-US" sz="2800" u="none" dirty="0">
                  <a:solidFill>
                    <a:srgbClr val="2E377F"/>
                  </a:solidFill>
                  <a:latin typeface="Quattrocento Bold"/>
                </a:rPr>
                <a:t> Franklin-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849459" y="9265329"/>
            <a:ext cx="416870" cy="402811"/>
            <a:chOff x="0" y="0"/>
            <a:chExt cx="555827" cy="537082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-5400000">
              <a:off x="0" y="0"/>
              <a:ext cx="537082" cy="537082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5400000">
              <a:off x="18745" y="0"/>
              <a:ext cx="537082" cy="537082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796254" y="1028700"/>
            <a:ext cx="463046" cy="308136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0011218" y="8170315"/>
            <a:ext cx="1200667" cy="590550"/>
            <a:chOff x="0" y="0"/>
            <a:chExt cx="1600889" cy="787400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600889" cy="787400"/>
              <a:chOff x="0" y="0"/>
              <a:chExt cx="2537409" cy="1248029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538678" cy="1248029"/>
              </a:xfrm>
              <a:custGeom>
                <a:avLst/>
                <a:gdLst/>
                <a:ahLst/>
                <a:cxnLst/>
                <a:rect l="l" t="t" r="r" b="b"/>
                <a:pathLst>
                  <a:path w="2538678" h="1248029">
                    <a:moveTo>
                      <a:pt x="1984958" y="1248029"/>
                    </a:moveTo>
                    <a:lnTo>
                      <a:pt x="553720" y="1248029"/>
                    </a:lnTo>
                    <a:cubicBezTo>
                      <a:pt x="247650" y="1248029"/>
                      <a:pt x="0" y="968640"/>
                      <a:pt x="0" y="624744"/>
                    </a:cubicBezTo>
                    <a:cubicBezTo>
                      <a:pt x="0" y="279415"/>
                      <a:pt x="247650" y="0"/>
                      <a:pt x="553720" y="0"/>
                    </a:cubicBezTo>
                    <a:lnTo>
                      <a:pt x="1984958" y="0"/>
                    </a:lnTo>
                    <a:cubicBezTo>
                      <a:pt x="2291028" y="0"/>
                      <a:pt x="2538678" y="279415"/>
                      <a:pt x="2538678" y="624744"/>
                    </a:cubicBezTo>
                    <a:cubicBezTo>
                      <a:pt x="2537408" y="968640"/>
                      <a:pt x="2289758" y="1248029"/>
                      <a:pt x="1984958" y="1248029"/>
                    </a:cubicBezTo>
                    <a:close/>
                  </a:path>
                </a:pathLst>
              </a:custGeom>
              <a:solidFill>
                <a:srgbClr val="FF5555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554121" y="294656"/>
              <a:ext cx="492646" cy="198089"/>
              <a:chOff x="0" y="0"/>
              <a:chExt cx="1263395" cy="508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215900"/>
                <a:ext cx="967486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967486" h="76200">
                    <a:moveTo>
                      <a:pt x="0" y="0"/>
                    </a:moveTo>
                    <a:lnTo>
                      <a:pt x="967486" y="0"/>
                    </a:lnTo>
                    <a:lnTo>
                      <a:pt x="967486" y="76200"/>
                    </a:lnTo>
                    <a:lnTo>
                      <a:pt x="0" y="76200"/>
                    </a:lnTo>
                    <a:close/>
                  </a:path>
                </a:pathLst>
              </a:custGeom>
              <a:solidFill>
                <a:srgbClr val="FEFDFF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888745" y="1270"/>
                <a:ext cx="374650" cy="505460"/>
              </a:xfrm>
              <a:custGeom>
                <a:avLst/>
                <a:gdLst/>
                <a:ahLst/>
                <a:cxnLst/>
                <a:rect l="l" t="t" r="r" b="b"/>
                <a:pathLst>
                  <a:path w="374650" h="505460">
                    <a:moveTo>
                      <a:pt x="0" y="505460"/>
                    </a:moveTo>
                    <a:lnTo>
                      <a:pt x="0" y="0"/>
                    </a:lnTo>
                    <a:lnTo>
                      <a:pt x="374650" y="252730"/>
                    </a:lnTo>
                    <a:close/>
                  </a:path>
                </a:pathLst>
              </a:custGeom>
              <a:solidFill>
                <a:srgbClr val="FEFDFF"/>
              </a:solidFill>
            </p:spPr>
          </p:sp>
        </p:grpSp>
      </p:grpSp>
      <p:grpSp>
        <p:nvGrpSpPr>
          <p:cNvPr id="16" name="Group 16"/>
          <p:cNvGrpSpPr/>
          <p:nvPr/>
        </p:nvGrpSpPr>
        <p:grpSpPr>
          <a:xfrm>
            <a:off x="-1677625" y="-561989"/>
            <a:ext cx="6843182" cy="11806081"/>
            <a:chOff x="0" y="0"/>
            <a:chExt cx="2314854" cy="399366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314854" cy="3993662"/>
            </a:xfrm>
            <a:custGeom>
              <a:avLst/>
              <a:gdLst/>
              <a:ahLst/>
              <a:cxnLst/>
              <a:rect l="l" t="t" r="r" b="b"/>
              <a:pathLst>
                <a:path w="2314854" h="3993662">
                  <a:moveTo>
                    <a:pt x="2190394" y="3993662"/>
                  </a:moveTo>
                  <a:lnTo>
                    <a:pt x="124460" y="3993662"/>
                  </a:lnTo>
                  <a:cubicBezTo>
                    <a:pt x="55880" y="3993662"/>
                    <a:pt x="0" y="3937782"/>
                    <a:pt x="0" y="38692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90394" y="0"/>
                  </a:lnTo>
                  <a:cubicBezTo>
                    <a:pt x="2258974" y="0"/>
                    <a:pt x="2314854" y="55880"/>
                    <a:pt x="2314854" y="124460"/>
                  </a:cubicBezTo>
                  <a:lnTo>
                    <a:pt x="2314854" y="3869202"/>
                  </a:lnTo>
                  <a:cubicBezTo>
                    <a:pt x="2314854" y="3937782"/>
                    <a:pt x="2258974" y="3993662"/>
                    <a:pt x="2190394" y="3993662"/>
                  </a:cubicBezTo>
                  <a:close/>
                </a:path>
              </a:pathLst>
            </a:custGeom>
            <a:solidFill>
              <a:srgbClr val="FF5555"/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647110" y="1674388"/>
            <a:ext cx="6938252" cy="6938224"/>
            <a:chOff x="0" y="0"/>
            <a:chExt cx="6350000" cy="634997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4999" r="-24999"/>
              </a:stretch>
            </a:blipFill>
          </p:spPr>
        </p:sp>
      </p:grpSp>
      <p:grpSp>
        <p:nvGrpSpPr>
          <p:cNvPr id="20" name="Group 20"/>
          <p:cNvGrpSpPr/>
          <p:nvPr/>
        </p:nvGrpSpPr>
        <p:grpSpPr>
          <a:xfrm rot="5400000">
            <a:off x="1035729" y="9258300"/>
            <a:ext cx="402811" cy="416870"/>
            <a:chOff x="0" y="0"/>
            <a:chExt cx="537082" cy="555827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537082" cy="537082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-10800000">
              <a:off x="0" y="18745"/>
              <a:ext cx="537082" cy="537082"/>
            </a:xfrm>
            <a:prstGeom prst="rect">
              <a:avLst/>
            </a:prstGeom>
          </p:spPr>
        </p:pic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675781" y="6095247"/>
            <a:ext cx="2121351" cy="2075067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2407563">
            <a:off x="6207355" y="-250912"/>
            <a:ext cx="2921019" cy="111529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667299" y="727791"/>
            <a:ext cx="779235" cy="69422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290711" y="8503196"/>
            <a:ext cx="578441" cy="515338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5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 rot="-5400000">
            <a:off x="16856489" y="9258300"/>
            <a:ext cx="402811" cy="416870"/>
            <a:chOff x="0" y="0"/>
            <a:chExt cx="537082" cy="555827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0"/>
              <a:ext cx="537082" cy="537082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-10800000">
              <a:off x="0" y="18745"/>
              <a:ext cx="537082" cy="537082"/>
            </a:xfrm>
            <a:prstGeom prst="rect">
              <a:avLst/>
            </a:prstGeom>
          </p:spPr>
        </p:pic>
      </p:grpSp>
      <p:grpSp>
        <p:nvGrpSpPr>
          <p:cNvPr id="17" name="Group 17"/>
          <p:cNvGrpSpPr/>
          <p:nvPr/>
        </p:nvGrpSpPr>
        <p:grpSpPr>
          <a:xfrm rot="5400000">
            <a:off x="1035729" y="9258300"/>
            <a:ext cx="402811" cy="416870"/>
            <a:chOff x="0" y="0"/>
            <a:chExt cx="537082" cy="555827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0"/>
              <a:ext cx="537082" cy="537082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-10800000">
              <a:off x="0" y="18745"/>
              <a:ext cx="537082" cy="537082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78AB394-19BC-4148-9BA5-D62AADCF7B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29" y="0"/>
            <a:ext cx="18532929" cy="1040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763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5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96254" y="1028700"/>
            <a:ext cx="463046" cy="308136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 rot="-5400000">
            <a:off x="16856489" y="9258300"/>
            <a:ext cx="402811" cy="416870"/>
            <a:chOff x="0" y="0"/>
            <a:chExt cx="537082" cy="555827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537082" cy="537082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-10800000">
              <a:off x="0" y="18745"/>
              <a:ext cx="537082" cy="537082"/>
            </a:xfrm>
            <a:prstGeom prst="rect">
              <a:avLst/>
            </a:prstGeom>
          </p:spPr>
        </p:pic>
      </p:grpSp>
      <p:grpSp>
        <p:nvGrpSpPr>
          <p:cNvPr id="17" name="Group 17"/>
          <p:cNvGrpSpPr/>
          <p:nvPr/>
        </p:nvGrpSpPr>
        <p:grpSpPr>
          <a:xfrm rot="5400000">
            <a:off x="1035729" y="9258300"/>
            <a:ext cx="402811" cy="416870"/>
            <a:chOff x="0" y="0"/>
            <a:chExt cx="537082" cy="555827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537082" cy="537082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-10800000">
              <a:off x="0" y="18745"/>
              <a:ext cx="537082" cy="537082"/>
            </a:xfrm>
            <a:prstGeom prst="rect">
              <a:avLst/>
            </a:prstGeom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CB2BEE79-EF94-4B66-9FCF-A29346B083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-47413"/>
            <a:ext cx="10363200" cy="1033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9676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5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1556"/>
            <a:ext cx="12657396" cy="1973173"/>
            <a:chOff x="0" y="-9525"/>
            <a:chExt cx="16876527" cy="2630896"/>
          </a:xfrm>
        </p:grpSpPr>
        <p:sp>
          <p:nvSpPr>
            <p:cNvPr id="3" name="TextBox 3"/>
            <p:cNvSpPr txBox="1"/>
            <p:nvPr/>
          </p:nvSpPr>
          <p:spPr>
            <a:xfrm>
              <a:off x="0" y="-9525"/>
              <a:ext cx="16876527" cy="14704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640"/>
                </a:lnSpc>
                <a:spcBef>
                  <a:spcPct val="0"/>
                </a:spcBef>
              </a:pPr>
              <a:r>
                <a:rPr lang="en-US" sz="7200" u="none" dirty="0">
                  <a:solidFill>
                    <a:srgbClr val="FEFDFF"/>
                  </a:solidFill>
                  <a:latin typeface="Quattrocento Bold"/>
                </a:rPr>
                <a:t>www.menti.com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47938"/>
              <a:ext cx="15195252" cy="6734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>
                <a:lnSpc>
                  <a:spcPts val="3919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chemeClr val="bg1"/>
                  </a:solidFill>
                  <a:latin typeface="Quattrocento Bold" panose="020B0604020202020204" charset="0"/>
                </a:rPr>
                <a:t>The voting code </a:t>
              </a:r>
              <a:r>
                <a:rPr lang="en-US" sz="3600" b="1" dirty="0">
                  <a:solidFill>
                    <a:schemeClr val="bg1"/>
                  </a:solidFill>
                  <a:latin typeface="Quattrocento Bold" panose="020B0604020202020204" charset="0"/>
                </a:rPr>
                <a:t>76 48 83</a:t>
              </a:r>
              <a:r>
                <a:rPr lang="en-US" sz="3600" u="none" dirty="0">
                  <a:solidFill>
                    <a:schemeClr val="bg1"/>
                  </a:solidFill>
                  <a:latin typeface="Quattrocento Bold" panose="020B0604020202020204" charset="0"/>
                </a:rPr>
                <a:t> </a:t>
              </a: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96254" y="1028700"/>
            <a:ext cx="463046" cy="308136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 rot="-5400000">
            <a:off x="16856489" y="9258300"/>
            <a:ext cx="402811" cy="416870"/>
            <a:chOff x="0" y="0"/>
            <a:chExt cx="537082" cy="555827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537082" cy="537082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-10800000">
              <a:off x="0" y="18745"/>
              <a:ext cx="537082" cy="537082"/>
            </a:xfrm>
            <a:prstGeom prst="rect">
              <a:avLst/>
            </a:prstGeom>
          </p:spPr>
        </p:pic>
      </p:grpSp>
      <p:grpSp>
        <p:nvGrpSpPr>
          <p:cNvPr id="17" name="Group 17"/>
          <p:cNvGrpSpPr/>
          <p:nvPr/>
        </p:nvGrpSpPr>
        <p:grpSpPr>
          <a:xfrm rot="5400000">
            <a:off x="1035729" y="9258300"/>
            <a:ext cx="402811" cy="416870"/>
            <a:chOff x="0" y="0"/>
            <a:chExt cx="537082" cy="555827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537082" cy="537082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-10800000">
              <a:off x="0" y="18745"/>
              <a:ext cx="537082" cy="537082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2C8542AB-A667-4243-9699-2960D685EE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58" y="3743336"/>
            <a:ext cx="4762500" cy="4762500"/>
          </a:xfrm>
          <a:prstGeom prst="rect">
            <a:avLst/>
          </a:prstGeom>
        </p:spPr>
      </p:pic>
      <p:pic>
        <p:nvPicPr>
          <p:cNvPr id="34" name="Picture 15">
            <a:extLst>
              <a:ext uri="{FF2B5EF4-FFF2-40B4-BE49-F238E27FC236}">
                <a16:creationId xmlns:a16="http://schemas.microsoft.com/office/drawing/2014/main" id="{0F66CF57-73D2-4C6D-B3CB-63218EDE73F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2297878">
            <a:off x="6419743" y="4201031"/>
            <a:ext cx="3089015" cy="211738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38050595-A773-4006-8400-A77A97CBDC23}"/>
              </a:ext>
            </a:extLst>
          </p:cNvPr>
          <p:cNvSpPr txBox="1"/>
          <p:nvPr/>
        </p:nvSpPr>
        <p:spPr>
          <a:xfrm>
            <a:off x="9922327" y="4428724"/>
            <a:ext cx="5345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Quattrocento Bold" panose="020B0604020202020204" charset="0"/>
              </a:rPr>
              <a:t>Scan the QR Code</a:t>
            </a:r>
          </a:p>
        </p:txBody>
      </p:sp>
    </p:spTree>
    <p:extLst>
      <p:ext uri="{BB962C8B-B14F-4D97-AF65-F5344CB8AC3E}">
        <p14:creationId xmlns:p14="http://schemas.microsoft.com/office/powerpoint/2010/main" val="2871108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5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9">
            <a:extLst>
              <a:ext uri="{FF2B5EF4-FFF2-40B4-BE49-F238E27FC236}">
                <a16:creationId xmlns:a16="http://schemas.microsoft.com/office/drawing/2014/main" id="{85011176-E8BD-4B47-A623-3E24CF079B02}"/>
              </a:ext>
            </a:extLst>
          </p:cNvPr>
          <p:cNvSpPr txBox="1"/>
          <p:nvPr/>
        </p:nvSpPr>
        <p:spPr>
          <a:xfrm>
            <a:off x="1693007" y="2247900"/>
            <a:ext cx="14901986" cy="44242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11519"/>
              </a:lnSpc>
              <a:spcBef>
                <a:spcPct val="0"/>
              </a:spcBef>
            </a:pPr>
            <a:r>
              <a:rPr lang="en-US" sz="9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OIL &amp; GAS</a:t>
            </a:r>
            <a:r>
              <a:rPr lang="en-US" sz="9600" dirty="0">
                <a:solidFill>
                  <a:srgbClr val="00B0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9600" dirty="0">
                <a:solidFill>
                  <a:srgbClr val="00B050"/>
                </a:solidFill>
                <a:latin typeface="Arial Narrow" panose="020B0606020202030204" pitchFamily="34" charset="0"/>
              </a:rPr>
              <a:t>CHALLENGES AND OPPORTUNITY IN THE PANDEMIC SITUATION</a:t>
            </a:r>
            <a:endParaRPr lang="en-US" sz="9600" dirty="0">
              <a:solidFill>
                <a:srgbClr val="FFFFFF"/>
              </a:solidFill>
              <a:latin typeface="Quattrocento Bold"/>
            </a:endParaRPr>
          </a:p>
        </p:txBody>
      </p:sp>
    </p:spTree>
    <p:extLst>
      <p:ext uri="{BB962C8B-B14F-4D97-AF65-F5344CB8AC3E}">
        <p14:creationId xmlns:p14="http://schemas.microsoft.com/office/powerpoint/2010/main" val="207002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9B8C59E-B3C5-40F2-87BF-6A0490F845BF}"/>
              </a:ext>
            </a:extLst>
          </p:cNvPr>
          <p:cNvSpPr txBox="1">
            <a:spLocks/>
          </p:cNvSpPr>
          <p:nvPr/>
        </p:nvSpPr>
        <p:spPr>
          <a:xfrm>
            <a:off x="914400" y="772660"/>
            <a:ext cx="15291021" cy="60007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PROFILE CRUDE OIL PRICE AND PROFILE OIL PRODUCTION IN INDONESIA</a:t>
            </a:r>
          </a:p>
        </p:txBody>
      </p:sp>
      <p:sp>
        <p:nvSpPr>
          <p:cNvPr id="5" name="TextBox 46">
            <a:extLst>
              <a:ext uri="{FF2B5EF4-FFF2-40B4-BE49-F238E27FC236}">
                <a16:creationId xmlns:a16="http://schemas.microsoft.com/office/drawing/2014/main" id="{B1AC1BFF-157E-499D-8897-9BD0B032CA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3659" y="1737404"/>
            <a:ext cx="55809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00B050"/>
                </a:solidFill>
              </a:rPr>
              <a:t>Crude Oil Price (USD/Barrel)</a:t>
            </a:r>
            <a:r>
              <a:rPr lang="id-ID" altLang="en-US" sz="1600" b="1" dirty="0">
                <a:solidFill>
                  <a:srgbClr val="00B050"/>
                </a:solidFill>
              </a:rPr>
              <a:t> </a:t>
            </a:r>
            <a:r>
              <a:rPr lang="en-US" altLang="en-US" sz="1600" b="1" dirty="0">
                <a:solidFill>
                  <a:srgbClr val="00B050"/>
                </a:solidFill>
              </a:rPr>
              <a:t>2010</a:t>
            </a:r>
            <a:r>
              <a:rPr lang="id-ID" altLang="en-US" sz="1600" b="1" dirty="0">
                <a:solidFill>
                  <a:srgbClr val="00B050"/>
                </a:solidFill>
              </a:rPr>
              <a:t>-20</a:t>
            </a:r>
            <a:r>
              <a:rPr lang="en-US" altLang="en-US" sz="1600" b="1" dirty="0">
                <a:solidFill>
                  <a:srgbClr val="00B050"/>
                </a:solidFill>
              </a:rPr>
              <a:t>20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E05CE80-076F-4FFB-93EF-E33479CB410D}"/>
              </a:ext>
            </a:extLst>
          </p:cNvPr>
          <p:cNvSpPr/>
          <p:nvPr/>
        </p:nvSpPr>
        <p:spPr>
          <a:xfrm>
            <a:off x="1088232" y="6972300"/>
            <a:ext cx="1959768" cy="45685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dirty="0">
                <a:latin typeface="Arial" panose="020B0604020202020204" pitchFamily="34" charset="0"/>
                <a:cs typeface="Arial" panose="020B0604020202020204" pitchFamily="34" charset="0"/>
              </a:rPr>
              <a:t>High Cost</a:t>
            </a:r>
          </a:p>
        </p:txBody>
      </p:sp>
      <p:sp>
        <p:nvSpPr>
          <p:cNvPr id="7" name="Rounded Rectangle 31">
            <a:extLst>
              <a:ext uri="{FF2B5EF4-FFF2-40B4-BE49-F238E27FC236}">
                <a16:creationId xmlns:a16="http://schemas.microsoft.com/office/drawing/2014/main" id="{8E01F508-EA74-4430-9312-B20C52065475}"/>
              </a:ext>
            </a:extLst>
          </p:cNvPr>
          <p:cNvSpPr/>
          <p:nvPr/>
        </p:nvSpPr>
        <p:spPr>
          <a:xfrm>
            <a:off x="1052043" y="7490226"/>
            <a:ext cx="1995957" cy="45685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dirty="0">
                <a:latin typeface="Arial" panose="020B0604020202020204" pitchFamily="34" charset="0"/>
                <a:cs typeface="Arial" panose="020B0604020202020204" pitchFamily="34" charset="0"/>
              </a:rPr>
              <a:t>High Risk</a:t>
            </a:r>
          </a:p>
        </p:txBody>
      </p:sp>
      <p:sp>
        <p:nvSpPr>
          <p:cNvPr id="8" name="Rounded Rectangle 34">
            <a:extLst>
              <a:ext uri="{FF2B5EF4-FFF2-40B4-BE49-F238E27FC236}">
                <a16:creationId xmlns:a16="http://schemas.microsoft.com/office/drawing/2014/main" id="{531DC894-9733-42A3-90B8-79E66F13BB5B}"/>
              </a:ext>
            </a:extLst>
          </p:cNvPr>
          <p:cNvSpPr/>
          <p:nvPr/>
        </p:nvSpPr>
        <p:spPr>
          <a:xfrm>
            <a:off x="1088232" y="8008153"/>
            <a:ext cx="1959768" cy="45685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dirty="0">
                <a:latin typeface="Arial" panose="020B0604020202020204" pitchFamily="34" charset="0"/>
                <a:cs typeface="Arial" panose="020B0604020202020204" pitchFamily="34" charset="0"/>
              </a:rPr>
              <a:t>High Technology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575C1A-3785-4C9F-96FD-0D7174797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0" y="2229301"/>
            <a:ext cx="7406185" cy="425092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38B1680-9FFA-445D-84FA-25606145763F}"/>
              </a:ext>
            </a:extLst>
          </p:cNvPr>
          <p:cNvSpPr/>
          <p:nvPr/>
        </p:nvSpPr>
        <p:spPr>
          <a:xfrm>
            <a:off x="9144000" y="1811614"/>
            <a:ext cx="584222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PROFILE OIL PRODUCTION INDONESIA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922F5E-5243-472D-A310-FFAFADF22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3045" y="7336789"/>
            <a:ext cx="6826155" cy="27795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3471CF8-E74D-47F3-8D37-5CE30CA50F8D}"/>
              </a:ext>
            </a:extLst>
          </p:cNvPr>
          <p:cNvSpPr txBox="1"/>
          <p:nvPr/>
        </p:nvSpPr>
        <p:spPr>
          <a:xfrm>
            <a:off x="9601200" y="6818951"/>
            <a:ext cx="1994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Source: SKK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Migas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, 2019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010224-83CF-43E8-A763-1A6FBEF3472F}"/>
              </a:ext>
            </a:extLst>
          </p:cNvPr>
          <p:cNvSpPr/>
          <p:nvPr/>
        </p:nvSpPr>
        <p:spPr>
          <a:xfrm>
            <a:off x="936510" y="5998748"/>
            <a:ext cx="7119575" cy="830997"/>
          </a:xfrm>
          <a:prstGeom prst="rect">
            <a:avLst/>
          </a:prstGeom>
          <a:ln w="127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eaLnBrk="0" hangingPunct="0">
              <a:defRPr/>
            </a:pPr>
            <a:r>
              <a:rPr lang="en-US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Current challenges in Indonesia: Import ± 750k BOPD crude oil +BBM due to higher national oil demand (1.5 million BOPD) than national production (750k – 780k BOPD). </a:t>
            </a:r>
            <a:r>
              <a:rPr lang="en-US" sz="16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Data December 2019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71DB411-097C-4965-9E1B-3430A506E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6957451"/>
            <a:ext cx="5013657" cy="27580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17FDDF-805D-4F0E-A63C-D69A255F85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511" y="2343265"/>
            <a:ext cx="6988290" cy="359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746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4DD09-DCD4-4587-858B-0BD15E498D0D}"/>
              </a:ext>
            </a:extLst>
          </p:cNvPr>
          <p:cNvSpPr txBox="1">
            <a:spLocks/>
          </p:cNvSpPr>
          <p:nvPr/>
        </p:nvSpPr>
        <p:spPr>
          <a:xfrm>
            <a:off x="304800" y="495300"/>
            <a:ext cx="14097000" cy="6000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OIL AND GAS PRODUCER (KKKS) IN INDONESIA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33F8C2-9BC6-43D5-A8C2-381236020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67586"/>
            <a:ext cx="7817975" cy="73955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342326-810A-4794-8029-27F70BFD5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599" y="2167586"/>
            <a:ext cx="7486135" cy="73955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F2EBE3-A81D-46F8-8F52-B2F4133CD237}"/>
              </a:ext>
            </a:extLst>
          </p:cNvPr>
          <p:cNvSpPr txBox="1"/>
          <p:nvPr/>
        </p:nvSpPr>
        <p:spPr>
          <a:xfrm>
            <a:off x="838200" y="1492981"/>
            <a:ext cx="2600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  <a:latin typeface="Arial Narrow" panose="020B0606020202030204" pitchFamily="34" charset="0"/>
              </a:rPr>
              <a:t>Data per May 2020</a:t>
            </a:r>
          </a:p>
        </p:txBody>
      </p:sp>
    </p:spTree>
    <p:extLst>
      <p:ext uri="{BB962C8B-B14F-4D97-AF65-F5344CB8AC3E}">
        <p14:creationId xmlns:p14="http://schemas.microsoft.com/office/powerpoint/2010/main" val="3032696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4C0A3-3965-4C80-BBEE-742E19155DBF}"/>
              </a:ext>
            </a:extLst>
          </p:cNvPr>
          <p:cNvSpPr txBox="1">
            <a:spLocks/>
          </p:cNvSpPr>
          <p:nvPr/>
        </p:nvSpPr>
        <p:spPr>
          <a:xfrm>
            <a:off x="375313" y="270319"/>
            <a:ext cx="14571133" cy="6000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 PANDEMIC COVID-19 OIL CRASH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FB6C98-4C11-4614-8AD9-727B55F57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621534"/>
            <a:ext cx="8305800" cy="39040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68051B-0D4B-4937-9B33-E2456C0FA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4547" y="1405684"/>
            <a:ext cx="7583853" cy="55246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8BE3A0-ED2C-428D-BD3F-CE76FEB0A5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0800" y="7734300"/>
            <a:ext cx="1298313" cy="17566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2F0F69-D8AC-46D4-A038-DD5CE11A97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39600" y="7733731"/>
            <a:ext cx="3431446" cy="17566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C1E240-5A6C-4FEE-BBBC-DC19364332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092" y="5905500"/>
            <a:ext cx="8305800" cy="418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488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A534F-2B5C-41EE-8E43-A4E48E3A0243}"/>
              </a:ext>
            </a:extLst>
          </p:cNvPr>
          <p:cNvSpPr txBox="1">
            <a:spLocks/>
          </p:cNvSpPr>
          <p:nvPr/>
        </p:nvSpPr>
        <p:spPr>
          <a:xfrm>
            <a:off x="762000" y="247537"/>
            <a:ext cx="17009533" cy="60007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THE IMPACT TO OIL AND GAS INDUSTRY DUE TO PANDEMIC COVID-19 (WORLDWIDE)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08BDB0-29E3-4425-8067-78F3FFF12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77" y="1760444"/>
            <a:ext cx="16225978" cy="81074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771450-9B8D-473C-939D-C0CB3EC81EC7}"/>
              </a:ext>
            </a:extLst>
          </p:cNvPr>
          <p:cNvSpPr txBox="1"/>
          <p:nvPr/>
        </p:nvSpPr>
        <p:spPr>
          <a:xfrm>
            <a:off x="10744200" y="7124700"/>
            <a:ext cx="60544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Total Labor force: 3,500,000,000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Directly employed by Oil and Gas Industry: 6,000,000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Indirectly created by the industry: 60,000,000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Indonesia labor force: 125,000,000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Indonesia Oil &amp; Gas and Mining: 21,385,000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C2E9D1-9309-4353-805C-5F49F6691161}"/>
              </a:ext>
            </a:extLst>
          </p:cNvPr>
          <p:cNvSpPr txBox="1"/>
          <p:nvPr/>
        </p:nvSpPr>
        <p:spPr>
          <a:xfrm>
            <a:off x="10744200" y="8953500"/>
            <a:ext cx="32835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Source: Data World Bank</a:t>
            </a:r>
          </a:p>
        </p:txBody>
      </p:sp>
    </p:spTree>
    <p:extLst>
      <p:ext uri="{BB962C8B-B14F-4D97-AF65-F5344CB8AC3E}">
        <p14:creationId xmlns:p14="http://schemas.microsoft.com/office/powerpoint/2010/main" val="4158537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36853-BA23-436E-A7CD-451B24305C23}"/>
              </a:ext>
            </a:extLst>
          </p:cNvPr>
          <p:cNvSpPr txBox="1">
            <a:spLocks/>
          </p:cNvSpPr>
          <p:nvPr/>
        </p:nvSpPr>
        <p:spPr>
          <a:xfrm>
            <a:off x="762000" y="495300"/>
            <a:ext cx="13944600" cy="60007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CONTRIBUTION OF OIL AND GAS INDUSTRY TO INDONESIA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BBD83B-311B-4FF0-8EA7-47B2BC279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485900"/>
            <a:ext cx="11035772" cy="7305642"/>
          </a:xfrm>
          <a:prstGeom prst="rect">
            <a:avLst/>
          </a:prstGeom>
        </p:spPr>
      </p:pic>
      <p:pic>
        <p:nvPicPr>
          <p:cNvPr id="4" name="Picture 4" descr="https://i.pinimg.com/originals/3e/85/04/3e8504ef1abdfa2802ab86fffd7bb625.png">
            <a:extLst>
              <a:ext uri="{FF2B5EF4-FFF2-40B4-BE49-F238E27FC236}">
                <a16:creationId xmlns:a16="http://schemas.microsoft.com/office/drawing/2014/main" id="{790103CC-59BC-4C0B-81F7-903794546E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9"/>
          <a:stretch/>
        </p:blipFill>
        <p:spPr bwMode="auto">
          <a:xfrm>
            <a:off x="12145136" y="1485899"/>
            <a:ext cx="5609463" cy="717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617572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TM16401371[[fn=Atlas]]</Template>
  <TotalTime>323</TotalTime>
  <Words>1057</Words>
  <Application>Microsoft Office PowerPoint</Application>
  <PresentationFormat>Custom</PresentationFormat>
  <Paragraphs>138</Paragraphs>
  <Slides>35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Ovo</vt:lpstr>
      <vt:lpstr>Arial</vt:lpstr>
      <vt:lpstr>Calibri</vt:lpstr>
      <vt:lpstr>Britannic Bold</vt:lpstr>
      <vt:lpstr>Quattrocento Bold</vt:lpstr>
      <vt:lpstr>Arial Narrow</vt:lpstr>
      <vt:lpstr>Wingdings</vt:lpstr>
      <vt:lpstr>Calibri Light</vt:lpstr>
      <vt:lpstr>Rockwell</vt:lpstr>
      <vt:lpstr>Hey Gotcha!</vt:lpstr>
      <vt:lpstr>Atlas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 Simple and Modern Illustrated Interview Keynote Presentation</dc:title>
  <dc:creator>Ingelora Anggita</dc:creator>
  <cp:lastModifiedBy>Ingelora.anggita</cp:lastModifiedBy>
  <cp:revision>29</cp:revision>
  <dcterms:created xsi:type="dcterms:W3CDTF">2006-08-16T00:00:00Z</dcterms:created>
  <dcterms:modified xsi:type="dcterms:W3CDTF">2020-12-04T03:19:24Z</dcterms:modified>
  <dc:identifier>DAENvlBQBu4</dc:identifier>
</cp:coreProperties>
</file>