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2" r:id="rId3"/>
    <p:sldId id="267" r:id="rId4"/>
    <p:sldId id="258" r:id="rId5"/>
    <p:sldId id="263" r:id="rId6"/>
    <p:sldId id="268" r:id="rId7"/>
    <p:sldId id="269" r:id="rId8"/>
    <p:sldId id="264" r:id="rId9"/>
    <p:sldId id="265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735"/>
  </p:normalViewPr>
  <p:slideViewPr>
    <p:cSldViewPr snapToGrid="0" snapToObjects="1">
      <p:cViewPr varScale="1">
        <p:scale>
          <a:sx n="104" d="100"/>
          <a:sy n="104" d="100"/>
        </p:scale>
        <p:origin x="896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ki Buwana" userId="11f0de2ced0f9bdd" providerId="LiveId" clId="{8AFA654B-ADE5-5E41-9287-AAEE60B2392D}"/>
    <pc:docChg chg="delSld">
      <pc:chgData name="Yuki Buwana" userId="11f0de2ced0f9bdd" providerId="LiveId" clId="{8AFA654B-ADE5-5E41-9287-AAEE60B2392D}" dt="2020-10-11T07:04:36.950" v="0" actId="2696"/>
      <pc:docMkLst>
        <pc:docMk/>
      </pc:docMkLst>
      <pc:sldChg chg="del">
        <pc:chgData name="Yuki Buwana" userId="11f0de2ced0f9bdd" providerId="LiveId" clId="{8AFA654B-ADE5-5E41-9287-AAEE60B2392D}" dt="2020-10-11T07:04:36.950" v="0" actId="2696"/>
        <pc:sldMkLst>
          <pc:docMk/>
          <pc:sldMk cId="3262668528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51EF0-D5F0-FF47-9528-08EE73247250}" type="datetimeFigureOut">
              <a:rPr lang="en-US" smtClean="0"/>
              <a:t>10/11/20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A398C-E132-1D41-818F-ACEE11A5D1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9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A398C-E132-1D41-818F-ACEE11A5D1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7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0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9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10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10/11/20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6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31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49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3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2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18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inventor.mit.edu/" TargetMode="External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s://www.getsetkode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073D0-FC75-441E-8DEA-580613A68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6" r="1" b="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8" name="Freeform: Shape 21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Freeform: Shape 23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68891-D12A-1444-9C35-A36A9AE5A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1" y="1346268"/>
            <a:ext cx="5274860" cy="3066706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 dirty="0"/>
              <a:t>Programming for Kids – </a:t>
            </a:r>
            <a:br>
              <a:rPr lang="en-US" sz="4200" dirty="0"/>
            </a:br>
            <a:r>
              <a:rPr lang="en-US" sz="4200" dirty="0"/>
              <a:t>How to make coding fun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0F18E-86CD-854B-A7A9-D1BE72159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dirty="0"/>
              <a:t>Explore tools, techniques and ideas to inspire fun and creativity in your children's approach to programming.</a:t>
            </a:r>
          </a:p>
        </p:txBody>
      </p:sp>
    </p:spTree>
    <p:extLst>
      <p:ext uri="{BB962C8B-B14F-4D97-AF65-F5344CB8AC3E}">
        <p14:creationId xmlns:p14="http://schemas.microsoft.com/office/powerpoint/2010/main" val="355650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621B352-01EC-4A08-8920-F5D2E4054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0924B-2FA4-2E4C-B087-B2B8E6A0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4200" dirty="0">
                <a:solidFill>
                  <a:schemeClr val="bg1"/>
                </a:solidFill>
              </a:rPr>
              <a:t>Coding just tools, essentially it’s about to be a better problem-solver</a:t>
            </a:r>
          </a:p>
        </p:txBody>
      </p:sp>
    </p:spTree>
    <p:extLst>
      <p:ext uri="{BB962C8B-B14F-4D97-AF65-F5344CB8AC3E}">
        <p14:creationId xmlns:p14="http://schemas.microsoft.com/office/powerpoint/2010/main" val="37553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0A669-6CAB-5748-B077-A0F7AE454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2E67-8C70-5948-850C-720276E99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369" y="4630738"/>
            <a:ext cx="5617794" cy="1150937"/>
          </a:xfrm>
        </p:spPr>
        <p:txBody>
          <a:bodyPr anchor="t">
            <a:normAutofit/>
          </a:bodyPr>
          <a:lstStyle/>
          <a:p>
            <a:r>
              <a:rPr lang="en-US" dirty="0"/>
              <a:t>Any Questions 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34144CE4-DA69-4ADF-A733-838CDD48E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571" y="1794394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61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7" name="Picture 4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32C7E45D-531A-4F13-AF21-B38013DE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0" r="-1" b="10378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03" name="Freeform: Shape 63">
            <a:extLst>
              <a:ext uri="{FF2B5EF4-FFF2-40B4-BE49-F238E27FC236}">
                <a16:creationId xmlns:a16="http://schemas.microsoft.com/office/drawing/2014/main" id="{55A741C2-AB82-4BF5-9324-5D0B56A3D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00066-9E35-5340-A787-771A0253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5" y="442913"/>
            <a:ext cx="8391967" cy="1344612"/>
          </a:xfrm>
        </p:spPr>
        <p:txBody>
          <a:bodyPr anchor="b">
            <a:normAutofit/>
          </a:bodyPr>
          <a:lstStyle/>
          <a:p>
            <a:r>
              <a:rPr lang="en-US" dirty="0"/>
              <a:t>Personal Profile</a:t>
            </a:r>
          </a:p>
        </p:txBody>
      </p:sp>
      <p:sp>
        <p:nvSpPr>
          <p:cNvPr id="104" name="Freeform: Shape 65">
            <a:extLst>
              <a:ext uri="{FF2B5EF4-FFF2-40B4-BE49-F238E27FC236}">
                <a16:creationId xmlns:a16="http://schemas.microsoft.com/office/drawing/2014/main" id="{DCD46807-BF17-4E5D-90A8-A062604C0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5" name="Freeform: Shape 67">
            <a:extLst>
              <a:ext uri="{FF2B5EF4-FFF2-40B4-BE49-F238E27FC236}">
                <a16:creationId xmlns:a16="http://schemas.microsoft.com/office/drawing/2014/main" id="{823926DB-76C8-474A-B5FB-F43C59E3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E672E-11C2-954B-BBC3-C26BFEEDD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r>
              <a:rPr lang="en-US" dirty="0"/>
              <a:t>My name’s Yuki </a:t>
            </a:r>
            <a:r>
              <a:rPr lang="en-US" dirty="0" err="1"/>
              <a:t>Buwana</a:t>
            </a:r>
            <a:endParaRPr lang="en-US" dirty="0"/>
          </a:p>
          <a:p>
            <a:r>
              <a:rPr lang="en-US" dirty="0"/>
              <a:t>Working at </a:t>
            </a:r>
            <a:r>
              <a:rPr lang="en-US" dirty="0" err="1"/>
              <a:t>Ebiz</a:t>
            </a:r>
            <a:r>
              <a:rPr lang="en-US" dirty="0"/>
              <a:t> </a:t>
            </a:r>
            <a:r>
              <a:rPr lang="en-US" dirty="0" err="1"/>
              <a:t>Cipta</a:t>
            </a:r>
            <a:r>
              <a:rPr lang="en-US" dirty="0"/>
              <a:t> Solusi as Java and Mobile Manager</a:t>
            </a:r>
          </a:p>
          <a:p>
            <a:r>
              <a:rPr lang="en-US" dirty="0"/>
              <a:t>My Phone – 081910000753</a:t>
            </a:r>
          </a:p>
          <a:p>
            <a:r>
              <a:rPr lang="en-US" dirty="0"/>
              <a:t>My Email – </a:t>
            </a:r>
            <a:r>
              <a:rPr lang="en-US" dirty="0" err="1"/>
              <a:t>yukibuwana@gmail.com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8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on a court&#10;&#10;Description automatically generated">
            <a:extLst>
              <a:ext uri="{FF2B5EF4-FFF2-40B4-BE49-F238E27FC236}">
                <a16:creationId xmlns:a16="http://schemas.microsoft.com/office/drawing/2014/main" id="{1A8AD9E3-A42B-344E-B59E-0014445D5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5" r="2" b="2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12A79F-39DB-664A-9ABE-329AB80A5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08" r="1" b="435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Picture 4" descr="A close up of a fireplace&#10;&#10;Description automatically generated">
            <a:extLst>
              <a:ext uri="{FF2B5EF4-FFF2-40B4-BE49-F238E27FC236}">
                <a16:creationId xmlns:a16="http://schemas.microsoft.com/office/drawing/2014/main" id="{CF364CD6-24F4-9A44-867F-719630759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45" r="8600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31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7">
            <a:extLst>
              <a:ext uri="{FF2B5EF4-FFF2-40B4-BE49-F238E27FC236}">
                <a16:creationId xmlns:a16="http://schemas.microsoft.com/office/drawing/2014/main" id="{954AB742-44A6-4CDD-B54A-818846AF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9">
            <a:extLst>
              <a:ext uri="{FF2B5EF4-FFF2-40B4-BE49-F238E27FC236}">
                <a16:creationId xmlns:a16="http://schemas.microsoft.com/office/drawing/2014/main" id="{10E28F44-72C3-41C0-9CB9-551957412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11">
            <a:extLst>
              <a:ext uri="{FF2B5EF4-FFF2-40B4-BE49-F238E27FC236}">
                <a16:creationId xmlns:a16="http://schemas.microsoft.com/office/drawing/2014/main" id="{6F703EF8-1E43-4439-8CB5-179C7C75A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3499" y="319598"/>
            <a:ext cx="3110997" cy="3301428"/>
          </a:xfrm>
          <a:custGeom>
            <a:avLst/>
            <a:gdLst>
              <a:gd name="connsiteX0" fmla="*/ 1431069 w 3110997"/>
              <a:gd name="connsiteY0" fmla="*/ 1514 h 3301428"/>
              <a:gd name="connsiteX1" fmla="*/ 1946520 w 3110997"/>
              <a:gd name="connsiteY1" fmla="*/ 42088 h 3301428"/>
              <a:gd name="connsiteX2" fmla="*/ 2402721 w 3110997"/>
              <a:gd name="connsiteY2" fmla="*/ 303594 h 3301428"/>
              <a:gd name="connsiteX3" fmla="*/ 2762423 w 3110997"/>
              <a:gd name="connsiteY3" fmla="*/ 889436 h 3301428"/>
              <a:gd name="connsiteX4" fmla="*/ 2828518 w 3110997"/>
              <a:gd name="connsiteY4" fmla="*/ 1015773 h 3301428"/>
              <a:gd name="connsiteX5" fmla="*/ 3094962 w 3110997"/>
              <a:gd name="connsiteY5" fmla="*/ 2001284 h 3301428"/>
              <a:gd name="connsiteX6" fmla="*/ 2157067 w 3110997"/>
              <a:gd name="connsiteY6" fmla="*/ 3054444 h 3301428"/>
              <a:gd name="connsiteX7" fmla="*/ 1950853 w 3110997"/>
              <a:gd name="connsiteY7" fmla="*/ 3146478 h 3301428"/>
              <a:gd name="connsiteX8" fmla="*/ 1329246 w 3110997"/>
              <a:gd name="connsiteY8" fmla="*/ 3288753 h 3301428"/>
              <a:gd name="connsiteX9" fmla="*/ 740145 w 3110997"/>
              <a:gd name="connsiteY9" fmla="*/ 3019378 h 3301428"/>
              <a:gd name="connsiteX10" fmla="*/ 288773 w 3110997"/>
              <a:gd name="connsiteY10" fmla="*/ 2499557 h 3301428"/>
              <a:gd name="connsiteX11" fmla="*/ 35659 w 3110997"/>
              <a:gd name="connsiteY11" fmla="*/ 1823964 h 3301428"/>
              <a:gd name="connsiteX12" fmla="*/ 31208 w 3110997"/>
              <a:gd name="connsiteY12" fmla="*/ 1116817 h 3301428"/>
              <a:gd name="connsiteX13" fmla="*/ 266830 w 3110997"/>
              <a:gd name="connsiteY13" fmla="*/ 556451 h 3301428"/>
              <a:gd name="connsiteX14" fmla="*/ 683944 w 3110997"/>
              <a:gd name="connsiteY14" fmla="*/ 194390 h 3301428"/>
              <a:gd name="connsiteX15" fmla="*/ 1431069 w 3110997"/>
              <a:gd name="connsiteY15" fmla="*/ 1514 h 330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10997" h="3301428">
                <a:moveTo>
                  <a:pt x="1431069" y="1514"/>
                </a:moveTo>
                <a:cubicBezTo>
                  <a:pt x="1596908" y="-4789"/>
                  <a:pt x="1770176" y="8561"/>
                  <a:pt x="1946520" y="42088"/>
                </a:cubicBezTo>
                <a:cubicBezTo>
                  <a:pt x="2134136" y="77759"/>
                  <a:pt x="2274818" y="158432"/>
                  <a:pt x="2402721" y="303594"/>
                </a:cubicBezTo>
                <a:cubicBezTo>
                  <a:pt x="2536515" y="455435"/>
                  <a:pt x="2646258" y="666231"/>
                  <a:pt x="2762423" y="889436"/>
                </a:cubicBezTo>
                <a:cubicBezTo>
                  <a:pt x="2783822" y="930610"/>
                  <a:pt x="2805992" y="973158"/>
                  <a:pt x="2828518" y="1015773"/>
                </a:cubicBezTo>
                <a:cubicBezTo>
                  <a:pt x="3030101" y="1397216"/>
                  <a:pt x="3157590" y="1671880"/>
                  <a:pt x="3094962" y="2001284"/>
                </a:cubicBezTo>
                <a:cubicBezTo>
                  <a:pt x="2999536" y="2503193"/>
                  <a:pt x="2719052" y="2818175"/>
                  <a:pt x="2157067" y="3054444"/>
                </a:cubicBezTo>
                <a:cubicBezTo>
                  <a:pt x="2083511" y="3085361"/>
                  <a:pt x="2016053" y="3116427"/>
                  <a:pt x="1950853" y="3146478"/>
                </a:cubicBezTo>
                <a:cubicBezTo>
                  <a:pt x="1680527" y="3271008"/>
                  <a:pt x="1541221" y="3329055"/>
                  <a:pt x="1329246" y="3288753"/>
                </a:cubicBezTo>
                <a:cubicBezTo>
                  <a:pt x="1118766" y="3248736"/>
                  <a:pt x="920572" y="3158068"/>
                  <a:pt x="740145" y="3019378"/>
                </a:cubicBezTo>
                <a:cubicBezTo>
                  <a:pt x="563651" y="2883673"/>
                  <a:pt x="411737" y="2708752"/>
                  <a:pt x="288773" y="2499557"/>
                </a:cubicBezTo>
                <a:cubicBezTo>
                  <a:pt x="167863" y="2293930"/>
                  <a:pt x="80312" y="2060356"/>
                  <a:pt x="35659" y="1823964"/>
                </a:cubicBezTo>
                <a:cubicBezTo>
                  <a:pt x="-10360" y="1581177"/>
                  <a:pt x="-11829" y="1343178"/>
                  <a:pt x="31208" y="1116817"/>
                </a:cubicBezTo>
                <a:cubicBezTo>
                  <a:pt x="71795" y="903345"/>
                  <a:pt x="151102" y="714850"/>
                  <a:pt x="266830" y="556451"/>
                </a:cubicBezTo>
                <a:cubicBezTo>
                  <a:pt x="375349" y="408016"/>
                  <a:pt x="515707" y="286208"/>
                  <a:pt x="683944" y="194390"/>
                </a:cubicBezTo>
                <a:cubicBezTo>
                  <a:pt x="898912" y="77121"/>
                  <a:pt x="1154672" y="12021"/>
                  <a:pt x="1431069" y="151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13">
            <a:extLst>
              <a:ext uri="{FF2B5EF4-FFF2-40B4-BE49-F238E27FC236}">
                <a16:creationId xmlns:a16="http://schemas.microsoft.com/office/drawing/2014/main" id="{9DFB2FC3-C3AA-44DA-A135-10AFA65B8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5604" y="443150"/>
            <a:ext cx="2805016" cy="304934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3AA63-99CD-5347-963A-023AC6E2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659813" cy="1741544"/>
          </a:xfrm>
        </p:spPr>
        <p:txBody>
          <a:bodyPr anchor="b">
            <a:normAutofit/>
          </a:bodyPr>
          <a:lstStyle/>
          <a:p>
            <a:r>
              <a:rPr lang="en-US" dirty="0"/>
              <a:t>Setting Our Expectation</a:t>
            </a:r>
          </a:p>
        </p:txBody>
      </p:sp>
      <p:sp>
        <p:nvSpPr>
          <p:cNvPr id="50" name="Freeform: Shape 15">
            <a:extLst>
              <a:ext uri="{FF2B5EF4-FFF2-40B4-BE49-F238E27FC236}">
                <a16:creationId xmlns:a16="http://schemas.microsoft.com/office/drawing/2014/main" id="{DC9006AC-14D0-4A9C-BE11-F61AB5B8D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3466" y="623454"/>
            <a:ext cx="2567901" cy="2687367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17">
            <a:extLst>
              <a:ext uri="{FF2B5EF4-FFF2-40B4-BE49-F238E27FC236}">
                <a16:creationId xmlns:a16="http://schemas.microsoft.com/office/drawing/2014/main" id="{CB02D12A-0B1A-459E-8D70-2772831B9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19">
            <a:extLst>
              <a:ext uri="{FF2B5EF4-FFF2-40B4-BE49-F238E27FC236}">
                <a16:creationId xmlns:a16="http://schemas.microsoft.com/office/drawing/2014/main" id="{DD3DED5B-9FB2-439B-A341-F0AF0B9F3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3" name="Freeform: Shape 21">
            <a:extLst>
              <a:ext uri="{FF2B5EF4-FFF2-40B4-BE49-F238E27FC236}">
                <a16:creationId xmlns:a16="http://schemas.microsoft.com/office/drawing/2014/main" id="{5548DE56-0D2D-41D3-8B56-C6B37908F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4" name="Freeform: Shape 23">
            <a:extLst>
              <a:ext uri="{FF2B5EF4-FFF2-40B4-BE49-F238E27FC236}">
                <a16:creationId xmlns:a16="http://schemas.microsoft.com/office/drawing/2014/main" id="{7D646D3E-3C36-4B70-95F2-A1904224D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CC8C8-DDCE-4E41-9F66-98A00C46E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312988"/>
            <a:ext cx="5136092" cy="36512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500" dirty="0"/>
              <a:t>For Parent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Block Coding vs Text Coding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Give challenges to our children</a:t>
            </a:r>
          </a:p>
          <a:p>
            <a:pPr>
              <a:lnSpc>
                <a:spcPct val="130000"/>
              </a:lnSpc>
            </a:pPr>
            <a:endParaRPr lang="en-US" sz="1500" dirty="0"/>
          </a:p>
          <a:p>
            <a:pPr>
              <a:lnSpc>
                <a:spcPct val="130000"/>
              </a:lnSpc>
            </a:pPr>
            <a:r>
              <a:rPr lang="en-US" sz="1500" dirty="0"/>
              <a:t>For Kids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Ages 5 to 7 – Simple Block Coding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Ages 8 to 16 – Block Coding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Ages up to 17 - Text Coding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86D0CCB-AA1C-4777-977E-4DA1C256B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7C1B1A7-8E45-874A-BCB5-A9178845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601" y="4058130"/>
            <a:ext cx="3140460" cy="2695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84B58-5FB9-1441-A3C0-E723E9837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092" y="104784"/>
            <a:ext cx="2851624" cy="17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4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3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C3B97452-49B2-4854-84EB-E2F4CDFED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r="11931"/>
          <a:stretch/>
        </p:blipFill>
        <p:spPr>
          <a:xfrm>
            <a:off x="20" y="10"/>
            <a:ext cx="9947062" cy="685799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66" name="Freeform: Shape 3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7" name="Freeform: Shape 38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4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95E11-F478-3649-AB99-11266FC3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en-US" dirty="0"/>
              <a:t>Tools – Block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2FB85-06E4-4940-9BFF-D889B1F63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algn="r">
              <a:lnSpc>
                <a:spcPct val="130000"/>
              </a:lnSpc>
            </a:pPr>
            <a:r>
              <a:rPr lang="en-US" sz="1000" dirty="0"/>
              <a:t>Exercises for Beginner </a:t>
            </a:r>
          </a:p>
          <a:p>
            <a:pPr marL="285750" indent="-2857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hlinkClick r:id="rId4"/>
              </a:rPr>
              <a:t>https://www.getsetkode.com/</a:t>
            </a:r>
            <a:endParaRPr lang="en-US" sz="1000" dirty="0"/>
          </a:p>
          <a:p>
            <a:pPr algn="r">
              <a:lnSpc>
                <a:spcPct val="130000"/>
              </a:lnSpc>
            </a:pPr>
            <a:endParaRPr lang="en-US" sz="1000" dirty="0"/>
          </a:p>
          <a:p>
            <a:pPr algn="r">
              <a:lnSpc>
                <a:spcPct val="130000"/>
              </a:lnSpc>
            </a:pPr>
            <a:r>
              <a:rPr lang="en-US" sz="1000" dirty="0"/>
              <a:t>Web Programming</a:t>
            </a:r>
          </a:p>
          <a:p>
            <a:pPr marL="285750" indent="-2857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hlinkClick r:id="rId5"/>
              </a:rPr>
              <a:t>https://scratch.mit.edu/</a:t>
            </a:r>
            <a:endParaRPr lang="en-US" sz="1000" dirty="0"/>
          </a:p>
          <a:p>
            <a:pPr algn="r">
              <a:lnSpc>
                <a:spcPct val="130000"/>
              </a:lnSpc>
            </a:pPr>
            <a:endParaRPr lang="en-US" sz="1000" dirty="0"/>
          </a:p>
          <a:p>
            <a:pPr algn="r">
              <a:lnSpc>
                <a:spcPct val="130000"/>
              </a:lnSpc>
            </a:pPr>
            <a:r>
              <a:rPr lang="en-US" sz="1000" dirty="0"/>
              <a:t>Mobile Programming</a:t>
            </a:r>
          </a:p>
          <a:p>
            <a:pPr marL="285750" indent="-2857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hlinkClick r:id="rId6"/>
              </a:rPr>
              <a:t>https://appinventor.mit.edu/</a:t>
            </a:r>
            <a:endParaRPr lang="en-US" sz="10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0986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CE6F-E5D8-BA46-B552-11B3A526D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Scratch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FE98A-885E-5147-8264-CBB828A9CA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D" dirty="0"/>
              <a:t>With Scratch, you can program your own interactive stories, games, and animations — and share your creations with others in the online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57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CE6F-E5D8-BA46-B552-11B3A526D0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App Inventor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FE98A-885E-5147-8264-CBB828A9CA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ID" b="1" dirty="0"/>
              <a:t>MIT App Inventor</a:t>
            </a:r>
            <a:r>
              <a:rPr lang="en-ID" dirty="0"/>
              <a:t> is an intuitive, visual programming environment that allows everyone – even children – to build fully functional apps for smartphones and tablets.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80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66C0CE-659F-A64F-A920-C5D903BB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0045" y="1346200"/>
            <a:ext cx="5624118" cy="3284538"/>
          </a:xfrm>
        </p:spPr>
        <p:txBody>
          <a:bodyPr anchor="b">
            <a:normAutofit/>
          </a:bodyPr>
          <a:lstStyle/>
          <a:p>
            <a:r>
              <a:rPr lang="en-US" dirty="0"/>
              <a:t>Let’s get our hand dirty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B5941-91BC-854B-8880-1BFCDB9A2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369" y="4630738"/>
            <a:ext cx="5617794" cy="1150937"/>
          </a:xfrm>
        </p:spPr>
        <p:txBody>
          <a:bodyPr anchor="t">
            <a:normAutofit/>
          </a:bodyPr>
          <a:lstStyle/>
          <a:p>
            <a:r>
              <a:rPr lang="en-US" dirty="0"/>
              <a:t>Scratch and App Inventor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96E309-9008-4FCF-B20E-4D66A8893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9129" y="1074738"/>
            <a:ext cx="4883079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6FB43D-65CC-47CA-8035-FF8F6B4D1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37" y="850790"/>
            <a:ext cx="5363405" cy="513654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667A721-F18D-4002-9D70-BC20D791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993913"/>
            <a:ext cx="5101065" cy="48842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indoor, table, plate, sitting&#10;&#10;Description automatically generated">
            <a:extLst>
              <a:ext uri="{FF2B5EF4-FFF2-40B4-BE49-F238E27FC236}">
                <a16:creationId xmlns:a16="http://schemas.microsoft.com/office/drawing/2014/main" id="{8B4EB94A-1379-DC43-A973-919DCE247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1" r="26261"/>
          <a:stretch/>
        </p:blipFill>
        <p:spPr>
          <a:xfrm>
            <a:off x="950259" y="1367611"/>
            <a:ext cx="4432693" cy="4094066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5284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9B8B07-8F81-49AC-8835-B96E502AE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63FC5-9966-1E48-BF8F-FDA4EAF2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 dirty="0"/>
              <a:t>Techniques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CE32A8-9023-4233-8069-BD496439E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61367" y="4198146"/>
            <a:ext cx="2792336" cy="2659854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F97ED8-8309-4F86-B4AF-B4CE4380A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275" y="3985048"/>
            <a:ext cx="3193475" cy="2872953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579F2F-A4FB-4FC7-879A-E4EAAD7C8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4888754" cy="4754698"/>
          </a:xfrm>
          <a:custGeom>
            <a:avLst/>
            <a:gdLst>
              <a:gd name="connsiteX0" fmla="*/ 1882710 w 4888754"/>
              <a:gd name="connsiteY0" fmla="*/ 0 h 4754698"/>
              <a:gd name="connsiteX1" fmla="*/ 3440958 w 4888754"/>
              <a:gd name="connsiteY1" fmla="*/ 0 h 4754698"/>
              <a:gd name="connsiteX2" fmla="*/ 3621403 w 4888754"/>
              <a:gd name="connsiteY2" fmla="*/ 72249 h 4754698"/>
              <a:gd name="connsiteX3" fmla="*/ 4292333 w 4888754"/>
              <a:gd name="connsiteY3" fmla="*/ 597829 h 4754698"/>
              <a:gd name="connsiteX4" fmla="*/ 4888754 w 4888754"/>
              <a:gd name="connsiteY4" fmla="*/ 2459471 h 4754698"/>
              <a:gd name="connsiteX5" fmla="*/ 4623081 w 4888754"/>
              <a:gd name="connsiteY5" fmla="*/ 3222950 h 4754698"/>
              <a:gd name="connsiteX6" fmla="*/ 3836488 w 4888754"/>
              <a:gd name="connsiteY6" fmla="*/ 3933860 h 4754698"/>
              <a:gd name="connsiteX7" fmla="*/ 3663543 w 4888754"/>
              <a:gd name="connsiteY7" fmla="*/ 4069850 h 4754698"/>
              <a:gd name="connsiteX8" fmla="*/ 2242449 w 4888754"/>
              <a:gd name="connsiteY8" fmla="*/ 4754698 h 4754698"/>
              <a:gd name="connsiteX9" fmla="*/ 370446 w 4888754"/>
              <a:gd name="connsiteY9" fmla="*/ 3641499 h 4754698"/>
              <a:gd name="connsiteX10" fmla="*/ 170945 w 4888754"/>
              <a:gd name="connsiteY10" fmla="*/ 3356711 h 4754698"/>
              <a:gd name="connsiteX11" fmla="*/ 77151 w 4888754"/>
              <a:gd name="connsiteY11" fmla="*/ 3224886 h 4754698"/>
              <a:gd name="connsiteX12" fmla="*/ 0 w 4888754"/>
              <a:gd name="connsiteY12" fmla="*/ 3111593 h 4754698"/>
              <a:gd name="connsiteX13" fmla="*/ 0 w 4888754"/>
              <a:gd name="connsiteY13" fmla="*/ 1525442 h 4754698"/>
              <a:gd name="connsiteX14" fmla="*/ 14241 w 4888754"/>
              <a:gd name="connsiteY14" fmla="*/ 1493178 h 4754698"/>
              <a:gd name="connsiteX15" fmla="*/ 673980 w 4888754"/>
              <a:gd name="connsiteY15" fmla="*/ 662872 h 4754698"/>
              <a:gd name="connsiteX16" fmla="*/ 1627813 w 4888754"/>
              <a:gd name="connsiteY16" fmla="*/ 87060 h 47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54698">
                <a:moveTo>
                  <a:pt x="1882710" y="0"/>
                </a:moveTo>
                <a:lnTo>
                  <a:pt x="3440958" y="0"/>
                </a:lnTo>
                <a:lnTo>
                  <a:pt x="3621403" y="72249"/>
                </a:lnTo>
                <a:cubicBezTo>
                  <a:pt x="3878407" y="193425"/>
                  <a:pt x="4104136" y="370289"/>
                  <a:pt x="4292333" y="597829"/>
                </a:cubicBezTo>
                <a:cubicBezTo>
                  <a:pt x="4676963" y="1063043"/>
                  <a:pt x="4888754" y="1724169"/>
                  <a:pt x="4888754" y="2459471"/>
                </a:cubicBezTo>
                <a:cubicBezTo>
                  <a:pt x="4888754" y="2752835"/>
                  <a:pt x="4806780" y="2988283"/>
                  <a:pt x="4623081" y="3222950"/>
                </a:cubicBezTo>
                <a:cubicBezTo>
                  <a:pt x="4430933" y="3468423"/>
                  <a:pt x="4142214" y="3694515"/>
                  <a:pt x="3836488" y="3933860"/>
                </a:cubicBezTo>
                <a:cubicBezTo>
                  <a:pt x="3780082" y="3977965"/>
                  <a:pt x="3721812" y="4023630"/>
                  <a:pt x="3663543" y="4069850"/>
                </a:cubicBezTo>
                <a:cubicBezTo>
                  <a:pt x="3141962" y="4483500"/>
                  <a:pt x="2761284" y="4754698"/>
                  <a:pt x="2242449" y="4754698"/>
                </a:cubicBezTo>
                <a:cubicBezTo>
                  <a:pt x="1451903" y="4754698"/>
                  <a:pt x="892027" y="4421796"/>
                  <a:pt x="370446" y="3641499"/>
                </a:cubicBezTo>
                <a:cubicBezTo>
                  <a:pt x="302191" y="3539368"/>
                  <a:pt x="235470" y="3446482"/>
                  <a:pt x="170945" y="3356711"/>
                </a:cubicBezTo>
                <a:cubicBezTo>
                  <a:pt x="137517" y="3310184"/>
                  <a:pt x="106259" y="3266449"/>
                  <a:pt x="77151" y="3224886"/>
                </a:cubicBezTo>
                <a:lnTo>
                  <a:pt x="0" y="3111593"/>
                </a:lnTo>
                <a:lnTo>
                  <a:pt x="0" y="1525442"/>
                </a:lnTo>
                <a:lnTo>
                  <a:pt x="14241" y="1493178"/>
                </a:lnTo>
                <a:cubicBezTo>
                  <a:pt x="169519" y="1187896"/>
                  <a:pt x="391516" y="908457"/>
                  <a:pt x="673980" y="662872"/>
                </a:cubicBezTo>
                <a:cubicBezTo>
                  <a:pt x="951614" y="421410"/>
                  <a:pt x="1281372" y="222271"/>
                  <a:pt x="1627813" y="8706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19666C0-D5A3-44A4-B225-389ABCB9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5104070" cy="4929100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7345763B-17CD-C642-9F6D-AA758210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9" r="4321" b="-1"/>
          <a:stretch/>
        </p:blipFill>
        <p:spPr>
          <a:xfrm>
            <a:off x="106515" y="173407"/>
            <a:ext cx="4629257" cy="4371297"/>
          </a:xfrm>
          <a:custGeom>
            <a:avLst/>
            <a:gdLst/>
            <a:ahLst/>
            <a:cxnLst/>
            <a:rect l="l" t="t" r="r" b="b"/>
            <a:pathLst>
              <a:path w="4473682" h="4266789">
                <a:moveTo>
                  <a:pt x="2560175" y="0"/>
                </a:moveTo>
                <a:cubicBezTo>
                  <a:pt x="2854325" y="0"/>
                  <a:pt x="3125049" y="57389"/>
                  <a:pt x="3364958" y="170416"/>
                </a:cubicBezTo>
                <a:cubicBezTo>
                  <a:pt x="3589795" y="276424"/>
                  <a:pt x="3787271" y="431151"/>
                  <a:pt x="3951911" y="630212"/>
                </a:cubicBezTo>
                <a:cubicBezTo>
                  <a:pt x="4288400" y="1037198"/>
                  <a:pt x="4473682" y="1615574"/>
                  <a:pt x="4473682" y="2258843"/>
                </a:cubicBezTo>
                <a:cubicBezTo>
                  <a:pt x="4473682" y="2515488"/>
                  <a:pt x="4401969" y="2721466"/>
                  <a:pt x="4241263" y="2926761"/>
                </a:cubicBezTo>
                <a:cubicBezTo>
                  <a:pt x="4073163" y="3141510"/>
                  <a:pt x="3820582" y="3339304"/>
                  <a:pt x="3553122" y="3548691"/>
                </a:cubicBezTo>
                <a:cubicBezTo>
                  <a:pt x="3503777" y="3587276"/>
                  <a:pt x="3452799" y="3627225"/>
                  <a:pt x="3401823" y="3667660"/>
                </a:cubicBezTo>
                <a:cubicBezTo>
                  <a:pt x="2945526" y="4029535"/>
                  <a:pt x="2612496" y="4266789"/>
                  <a:pt x="2158600" y="4266789"/>
                </a:cubicBezTo>
                <a:cubicBezTo>
                  <a:pt x="1467002" y="4266789"/>
                  <a:pt x="977203" y="3975555"/>
                  <a:pt x="520906" y="3292923"/>
                </a:cubicBezTo>
                <a:cubicBezTo>
                  <a:pt x="461194" y="3203574"/>
                  <a:pt x="402824" y="3122315"/>
                  <a:pt x="346375" y="3043781"/>
                </a:cubicBezTo>
                <a:cubicBezTo>
                  <a:pt x="112418" y="2718152"/>
                  <a:pt x="0" y="2548810"/>
                  <a:pt x="0" y="2258843"/>
                </a:cubicBezTo>
                <a:cubicBezTo>
                  <a:pt x="0" y="1970923"/>
                  <a:pt x="70465" y="1686507"/>
                  <a:pt x="209284" y="1413494"/>
                </a:cubicBezTo>
                <a:cubicBezTo>
                  <a:pt x="345127" y="1146423"/>
                  <a:pt x="539338" y="901960"/>
                  <a:pt x="786447" y="687114"/>
                </a:cubicBezTo>
                <a:cubicBezTo>
                  <a:pt x="1029332" y="475874"/>
                  <a:pt x="1317816" y="301661"/>
                  <a:pt x="1620894" y="183373"/>
                </a:cubicBezTo>
                <a:cubicBezTo>
                  <a:pt x="1932132" y="61678"/>
                  <a:pt x="2248266" y="0"/>
                  <a:pt x="2560175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877525C-030F-804E-A288-1DC41BC85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31" b="-6"/>
          <a:stretch/>
        </p:blipFill>
        <p:spPr>
          <a:xfrm>
            <a:off x="3436119" y="4367017"/>
            <a:ext cx="2442835" cy="2360651"/>
          </a:xfrm>
          <a:custGeom>
            <a:avLst/>
            <a:gdLst/>
            <a:ahLst/>
            <a:cxnLst/>
            <a:rect l="l" t="t" r="r" b="b"/>
            <a:pathLst>
              <a:path w="2442835" h="2360651">
                <a:moveTo>
                  <a:pt x="1397973" y="0"/>
                </a:moveTo>
                <a:cubicBezTo>
                  <a:pt x="1558592" y="0"/>
                  <a:pt x="1706420" y="31752"/>
                  <a:pt x="1837422" y="94284"/>
                </a:cubicBezTo>
                <a:cubicBezTo>
                  <a:pt x="1960192" y="152935"/>
                  <a:pt x="2068023" y="238539"/>
                  <a:pt x="2157925" y="348672"/>
                </a:cubicBezTo>
                <a:cubicBezTo>
                  <a:pt x="2341663" y="573842"/>
                  <a:pt x="2442835" y="893836"/>
                  <a:pt x="2442835" y="1249731"/>
                </a:cubicBezTo>
                <a:cubicBezTo>
                  <a:pt x="2442835" y="1391724"/>
                  <a:pt x="2403676" y="1505683"/>
                  <a:pt x="2315923" y="1619265"/>
                </a:cubicBezTo>
                <a:cubicBezTo>
                  <a:pt x="2224133" y="1738077"/>
                  <a:pt x="2086213" y="1847509"/>
                  <a:pt x="1940168" y="1963355"/>
                </a:cubicBezTo>
                <a:cubicBezTo>
                  <a:pt x="1913222" y="1984702"/>
                  <a:pt x="1885386" y="2006805"/>
                  <a:pt x="1857551" y="2029176"/>
                </a:cubicBezTo>
                <a:cubicBezTo>
                  <a:pt x="1608393" y="2229387"/>
                  <a:pt x="1426542" y="2360651"/>
                  <a:pt x="1178694" y="2360651"/>
                </a:cubicBezTo>
                <a:cubicBezTo>
                  <a:pt x="801051" y="2360651"/>
                  <a:pt x="533598" y="2199522"/>
                  <a:pt x="284438" y="1821849"/>
                </a:cubicBezTo>
                <a:cubicBezTo>
                  <a:pt x="251833" y="1772416"/>
                  <a:pt x="219961" y="1727458"/>
                  <a:pt x="189137" y="1684008"/>
                </a:cubicBezTo>
                <a:cubicBezTo>
                  <a:pt x="61386" y="1503850"/>
                  <a:pt x="0" y="1410160"/>
                  <a:pt x="0" y="1249731"/>
                </a:cubicBezTo>
                <a:cubicBezTo>
                  <a:pt x="0" y="1090436"/>
                  <a:pt x="38477" y="933080"/>
                  <a:pt x="114279" y="782032"/>
                </a:cubicBezTo>
                <a:cubicBezTo>
                  <a:pt x="188455" y="634272"/>
                  <a:pt x="294503" y="499020"/>
                  <a:pt x="429436" y="380154"/>
                </a:cubicBezTo>
                <a:cubicBezTo>
                  <a:pt x="562062" y="263283"/>
                  <a:pt x="719588" y="166898"/>
                  <a:pt x="885082" y="101454"/>
                </a:cubicBezTo>
                <a:cubicBezTo>
                  <a:pt x="1055033" y="34124"/>
                  <a:pt x="1227656" y="0"/>
                  <a:pt x="1397973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15E655C-898A-48D1-A2C9-53B3FCA9A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9928" y="4094328"/>
            <a:ext cx="2982935" cy="276367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2C8A4-029D-4E40-A766-E314EF4DF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300"/>
              <a:t>Preparation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Idea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Storyboard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Image assets</a:t>
            </a:r>
          </a:p>
          <a:p>
            <a:pPr>
              <a:lnSpc>
                <a:spcPct val="130000"/>
              </a:lnSpc>
            </a:pPr>
            <a:endParaRPr lang="en-US" sz="1300"/>
          </a:p>
          <a:p>
            <a:pPr>
              <a:lnSpc>
                <a:spcPct val="130000"/>
              </a:lnSpc>
            </a:pPr>
            <a:r>
              <a:rPr lang="en-US" sz="1300"/>
              <a:t>Implementation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Platform (Web/Mobile)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Tools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300"/>
              <a:t>Monetize</a:t>
            </a:r>
          </a:p>
        </p:txBody>
      </p:sp>
    </p:spTree>
    <p:extLst>
      <p:ext uri="{BB962C8B-B14F-4D97-AF65-F5344CB8AC3E}">
        <p14:creationId xmlns:p14="http://schemas.microsoft.com/office/powerpoint/2010/main" val="263744363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RegularSeedRightStep">
      <a:dk1>
        <a:srgbClr val="000000"/>
      </a:dk1>
      <a:lt1>
        <a:srgbClr val="FFFFFF"/>
      </a:lt1>
      <a:dk2>
        <a:srgbClr val="413D24"/>
      </a:dk2>
      <a:lt2>
        <a:srgbClr val="EBEDEF"/>
      </a:lt2>
      <a:accent1>
        <a:srgbClr val="E78229"/>
      </a:accent1>
      <a:accent2>
        <a:srgbClr val="B4A114"/>
      </a:accent2>
      <a:accent3>
        <a:srgbClr val="83AF1F"/>
      </a:accent3>
      <a:accent4>
        <a:srgbClr val="42B814"/>
      </a:accent4>
      <a:accent5>
        <a:srgbClr val="21BB36"/>
      </a:accent5>
      <a:accent6>
        <a:srgbClr val="14B96F"/>
      </a:accent6>
      <a:hlink>
        <a:srgbClr val="4C8BC3"/>
      </a:hlink>
      <a:folHlink>
        <a:srgbClr val="878787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231</Words>
  <Application>Microsoft Macintosh PowerPoint</Application>
  <PresentationFormat>Widescreen</PresentationFormat>
  <Paragraphs>45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Meiryo</vt:lpstr>
      <vt:lpstr>Arial</vt:lpstr>
      <vt:lpstr>Calibri</vt:lpstr>
      <vt:lpstr>Corbel</vt:lpstr>
      <vt:lpstr>SketchLinesVTI</vt:lpstr>
      <vt:lpstr>Programming for Kids –  How to make coding fun</vt:lpstr>
      <vt:lpstr>Personal Profile</vt:lpstr>
      <vt:lpstr>PowerPoint Presentation</vt:lpstr>
      <vt:lpstr>Setting Our Expectation</vt:lpstr>
      <vt:lpstr>Tools – Block Code</vt:lpstr>
      <vt:lpstr>About Scratch</vt:lpstr>
      <vt:lpstr>About App Inventor</vt:lpstr>
      <vt:lpstr>Let’s get our hand dirty</vt:lpstr>
      <vt:lpstr>Techniques</vt:lpstr>
      <vt:lpstr>Coding just tools, essentially it’s about to be a better problem-solver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for Kids –  How to make coding fun</dc:title>
  <dc:creator>Yuki Buwana</dc:creator>
  <cp:lastModifiedBy>Yuki Buwana</cp:lastModifiedBy>
  <cp:revision>6</cp:revision>
  <dcterms:created xsi:type="dcterms:W3CDTF">2020-10-09T15:34:38Z</dcterms:created>
  <dcterms:modified xsi:type="dcterms:W3CDTF">2020-10-11T10:29:45Z</dcterms:modified>
</cp:coreProperties>
</file>